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816" r:id="rId11"/>
    <p:sldMasterId id="2147483828" r:id="rId12"/>
    <p:sldMasterId id="2147483840" r:id="rId13"/>
    <p:sldMasterId id="2147483852" r:id="rId14"/>
    <p:sldMasterId id="2147483864" r:id="rId15"/>
    <p:sldMasterId id="2147483876" r:id="rId16"/>
    <p:sldMasterId id="2147483888" r:id="rId17"/>
    <p:sldMasterId id="2147483900" r:id="rId18"/>
    <p:sldMasterId id="2147483912" r:id="rId19"/>
    <p:sldMasterId id="2147483924" r:id="rId20"/>
  </p:sldMasterIdLst>
  <p:notesMasterIdLst>
    <p:notesMasterId r:id="rId104"/>
  </p:notesMasterIdLst>
  <p:sldIdLst>
    <p:sldId id="265" r:id="rId21"/>
    <p:sldId id="291" r:id="rId22"/>
    <p:sldId id="316" r:id="rId23"/>
    <p:sldId id="344" r:id="rId24"/>
    <p:sldId id="346" r:id="rId25"/>
    <p:sldId id="347" r:id="rId26"/>
    <p:sldId id="348" r:id="rId27"/>
    <p:sldId id="349" r:id="rId28"/>
    <p:sldId id="350" r:id="rId29"/>
    <p:sldId id="351" r:id="rId30"/>
    <p:sldId id="352" r:id="rId31"/>
    <p:sldId id="353" r:id="rId32"/>
    <p:sldId id="31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55" r:id="rId41"/>
    <p:sldId id="367" r:id="rId42"/>
    <p:sldId id="318" r:id="rId43"/>
    <p:sldId id="317" r:id="rId44"/>
    <p:sldId id="319" r:id="rId45"/>
    <p:sldId id="388" r:id="rId46"/>
    <p:sldId id="323" r:id="rId47"/>
    <p:sldId id="389" r:id="rId48"/>
    <p:sldId id="391" r:id="rId49"/>
    <p:sldId id="324" r:id="rId50"/>
    <p:sldId id="332" r:id="rId51"/>
    <p:sldId id="334" r:id="rId52"/>
    <p:sldId id="333" r:id="rId53"/>
    <p:sldId id="336" r:id="rId54"/>
    <p:sldId id="337" r:id="rId55"/>
    <p:sldId id="338" r:id="rId56"/>
    <p:sldId id="368" r:id="rId57"/>
    <p:sldId id="369" r:id="rId58"/>
    <p:sldId id="340" r:id="rId59"/>
    <p:sldId id="370" r:id="rId60"/>
    <p:sldId id="371" r:id="rId61"/>
    <p:sldId id="373" r:id="rId62"/>
    <p:sldId id="382" r:id="rId63"/>
    <p:sldId id="385" r:id="rId64"/>
    <p:sldId id="384" r:id="rId65"/>
    <p:sldId id="386" r:id="rId66"/>
    <p:sldId id="387" r:id="rId67"/>
    <p:sldId id="392" r:id="rId68"/>
    <p:sldId id="393" r:id="rId69"/>
    <p:sldId id="394" r:id="rId70"/>
    <p:sldId id="395" r:id="rId71"/>
    <p:sldId id="396" r:id="rId72"/>
    <p:sldId id="397" r:id="rId73"/>
    <p:sldId id="398" r:id="rId74"/>
    <p:sldId id="399" r:id="rId75"/>
    <p:sldId id="375" r:id="rId76"/>
    <p:sldId id="342" r:id="rId77"/>
    <p:sldId id="343" r:id="rId78"/>
    <p:sldId id="383" r:id="rId79"/>
    <p:sldId id="283" r:id="rId80"/>
    <p:sldId id="259" r:id="rId81"/>
    <p:sldId id="305" r:id="rId82"/>
    <p:sldId id="287" r:id="rId83"/>
    <p:sldId id="288" r:id="rId84"/>
    <p:sldId id="289" r:id="rId85"/>
    <p:sldId id="290" r:id="rId86"/>
    <p:sldId id="263" r:id="rId87"/>
    <p:sldId id="264" r:id="rId88"/>
    <p:sldId id="261" r:id="rId89"/>
    <p:sldId id="262" r:id="rId90"/>
    <p:sldId id="260" r:id="rId91"/>
    <p:sldId id="356" r:id="rId92"/>
    <p:sldId id="357" r:id="rId93"/>
    <p:sldId id="358" r:id="rId94"/>
    <p:sldId id="359" r:id="rId95"/>
    <p:sldId id="360" r:id="rId96"/>
    <p:sldId id="361" r:id="rId97"/>
    <p:sldId id="362" r:id="rId98"/>
    <p:sldId id="363" r:id="rId99"/>
    <p:sldId id="364" r:id="rId100"/>
    <p:sldId id="365" r:id="rId101"/>
    <p:sldId id="366" r:id="rId102"/>
    <p:sldId id="280" r:id="rId103"/>
  </p:sldIdLst>
  <p:sldSz cx="9144000" cy="6858000" type="screen4x3"/>
  <p:notesSz cx="6797675" cy="9926638"/>
  <p:embeddedFontLst>
    <p:embeddedFont>
      <p:font typeface="Angsana New" panose="02020603050405020304" pitchFamily="18" charset="-34"/>
      <p:regular r:id="rId105"/>
      <p:bold r:id="rId106"/>
      <p:italic r:id="rId107"/>
      <p:boldItalic r:id="rId108"/>
    </p:embeddedFont>
    <p:embeddedFont>
      <p:font typeface="Tahoma" panose="020B0604030504040204" pitchFamily="34" charset="0"/>
      <p:regular r:id="rId109"/>
      <p:bold r:id="rId110"/>
    </p:embeddedFont>
    <p:embeddedFont>
      <p:font typeface="TH SarabunPSK" panose="020B0500040200020003" pitchFamily="34" charset="-34"/>
      <p:regular r:id="rId111"/>
      <p:bold r:id="rId112"/>
      <p:italic r:id="rId113"/>
      <p:boldItalic r:id="rId114"/>
    </p:embeddedFont>
    <p:embeddedFont>
      <p:font typeface="Browallia New" panose="020B0604020202020204" pitchFamily="34" charset="-34"/>
      <p:regular r:id="rId115"/>
      <p:bold r:id="rId116"/>
      <p:italic r:id="rId117"/>
      <p:boldItalic r:id="rId118"/>
    </p:embeddedFont>
    <p:embeddedFont>
      <p:font typeface="Cordia New" panose="020B0304020202020204" pitchFamily="34" charset="-34"/>
      <p:regular r:id="rId119"/>
      <p:bold r:id="rId120"/>
      <p:italic r:id="rId121"/>
      <p:boldItalic r:id="rId122"/>
    </p:embeddedFont>
    <p:embeddedFont>
      <p:font typeface="MS PGothic" panose="020B0600070205080204" pitchFamily="34" charset="-128"/>
      <p:regular r:id="rId123"/>
    </p:embeddedFont>
    <p:embeddedFont>
      <p:font typeface="Calibri Light" panose="020F0302020204030204" pitchFamily="34" charset="0"/>
      <p:regular r:id="rId124"/>
      <p:italic r:id="rId125"/>
    </p:embeddedFont>
    <p:embeddedFont>
      <p:font typeface="BrowalliaUPC" panose="020B0604020202020204" pitchFamily="34" charset="-34"/>
      <p:regular r:id="rId126"/>
      <p:bold r:id="rId127"/>
      <p:italic r:id="rId128"/>
      <p:boldItalic r:id="rId129"/>
    </p:embeddedFont>
    <p:embeddedFont>
      <p:font typeface="AngsanaUPC" panose="02020603050405020304" pitchFamily="18" charset="-34"/>
      <p:regular r:id="rId130"/>
      <p:bold r:id="rId131"/>
      <p:italic r:id="rId132"/>
      <p:boldItalic r:id="rId133"/>
    </p:embeddedFont>
    <p:embeddedFont>
      <p:font typeface="Calibri" panose="020F0502020204030204" pitchFamily="34" charset="0"/>
      <p:regular r:id="rId134"/>
      <p:bold r:id="rId135"/>
      <p:italic r:id="rId136"/>
      <p:boldItalic r:id="rId137"/>
    </p:embeddedFont>
    <p:embeddedFont>
      <p:font typeface="TH Sarabun New" panose="020B0604020202020204" charset="-34"/>
      <p:regular r:id="rId138"/>
      <p:bold r:id="rId139"/>
      <p:italic r:id="rId140"/>
      <p:boldItalic r:id="rId141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FF"/>
    <a:srgbClr val="FF3300"/>
    <a:srgbClr val="FFFF66"/>
    <a:srgbClr val="FFFFCC"/>
    <a:srgbClr val="FF6600"/>
    <a:srgbClr val="663300"/>
    <a:srgbClr val="000066"/>
    <a:srgbClr val="FF99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59" d="100"/>
          <a:sy n="59" d="100"/>
        </p:scale>
        <p:origin x="-1674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font" Target="fonts/font13.fntdata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font" Target="fonts/font8.fntdata"/><Relationship Id="rId133" Type="http://schemas.openxmlformats.org/officeDocument/2006/relationships/font" Target="fonts/font29.fntdata"/><Relationship Id="rId138" Type="http://schemas.openxmlformats.org/officeDocument/2006/relationships/font" Target="fonts/font34.fntdata"/><Relationship Id="rId16" Type="http://schemas.openxmlformats.org/officeDocument/2006/relationships/slideMaster" Target="slideMasters/slideMaster16.xml"/><Relationship Id="rId107" Type="http://schemas.openxmlformats.org/officeDocument/2006/relationships/font" Target="fonts/font3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font" Target="fonts/font19.fntdata"/><Relationship Id="rId128" Type="http://schemas.openxmlformats.org/officeDocument/2006/relationships/font" Target="fonts/font24.fntdata"/><Relationship Id="rId14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font" Target="fonts/font9.fntdata"/><Relationship Id="rId118" Type="http://schemas.openxmlformats.org/officeDocument/2006/relationships/font" Target="fonts/font14.fntdata"/><Relationship Id="rId134" Type="http://schemas.openxmlformats.org/officeDocument/2006/relationships/font" Target="fonts/font30.fntdata"/><Relationship Id="rId139" Type="http://schemas.openxmlformats.org/officeDocument/2006/relationships/font" Target="fonts/font35.fntdata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font" Target="fonts/font4.fntdata"/><Relationship Id="rId116" Type="http://schemas.openxmlformats.org/officeDocument/2006/relationships/font" Target="fonts/font12.fntdata"/><Relationship Id="rId124" Type="http://schemas.openxmlformats.org/officeDocument/2006/relationships/font" Target="fonts/font20.fntdata"/><Relationship Id="rId129" Type="http://schemas.openxmlformats.org/officeDocument/2006/relationships/font" Target="fonts/font25.fntdata"/><Relationship Id="rId137" Type="http://schemas.openxmlformats.org/officeDocument/2006/relationships/font" Target="fonts/font33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font" Target="fonts/font7.fntdata"/><Relationship Id="rId132" Type="http://schemas.openxmlformats.org/officeDocument/2006/relationships/font" Target="fonts/font28.fntdata"/><Relationship Id="rId140" Type="http://schemas.openxmlformats.org/officeDocument/2006/relationships/font" Target="fonts/font36.fntdata"/><Relationship Id="rId14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font" Target="fonts/font2.fntdata"/><Relationship Id="rId114" Type="http://schemas.openxmlformats.org/officeDocument/2006/relationships/font" Target="fonts/font10.fntdata"/><Relationship Id="rId119" Type="http://schemas.openxmlformats.org/officeDocument/2006/relationships/font" Target="fonts/font15.fntdata"/><Relationship Id="rId127" Type="http://schemas.openxmlformats.org/officeDocument/2006/relationships/font" Target="fonts/font23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font" Target="fonts/font18.fntdata"/><Relationship Id="rId130" Type="http://schemas.openxmlformats.org/officeDocument/2006/relationships/font" Target="fonts/font26.fntdata"/><Relationship Id="rId135" Type="http://schemas.openxmlformats.org/officeDocument/2006/relationships/font" Target="fonts/font31.fntdata"/><Relationship Id="rId14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font" Target="fonts/font5.fntdata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notesMaster" Target="notesMasters/notesMaster1.xml"/><Relationship Id="rId120" Type="http://schemas.openxmlformats.org/officeDocument/2006/relationships/font" Target="fonts/font16.fntdata"/><Relationship Id="rId125" Type="http://schemas.openxmlformats.org/officeDocument/2006/relationships/font" Target="fonts/font21.fntdata"/><Relationship Id="rId141" Type="http://schemas.openxmlformats.org/officeDocument/2006/relationships/font" Target="fonts/font37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font" Target="fonts/font6.fntdata"/><Relationship Id="rId115" Type="http://schemas.openxmlformats.org/officeDocument/2006/relationships/font" Target="fonts/font11.fntdata"/><Relationship Id="rId131" Type="http://schemas.openxmlformats.org/officeDocument/2006/relationships/font" Target="fonts/font27.fntdata"/><Relationship Id="rId136" Type="http://schemas.openxmlformats.org/officeDocument/2006/relationships/font" Target="fonts/font32.fntdata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font" Target="fonts/font1.fntdata"/><Relationship Id="rId126" Type="http://schemas.openxmlformats.org/officeDocument/2006/relationships/font" Target="fonts/font22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font" Target="fonts/font17.fntdata"/><Relationship Id="rId14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Sheet1!$A$3:$A$9</c:f>
              <c:strCache>
                <c:ptCount val="7"/>
                <c:pt idx="0">
                  <c:v>จุฬาภรณ์ฯ</c:v>
                </c:pt>
                <c:pt idx="1">
                  <c:v>สาธิต</c:v>
                </c:pt>
                <c:pt idx="2">
                  <c:v>มัธยม</c:v>
                </c:pt>
                <c:pt idx="3">
                  <c:v>ขยายโอกาส</c:v>
                </c:pt>
                <c:pt idx="4">
                  <c:v>เอกชน</c:v>
                </c:pt>
                <c:pt idx="5">
                  <c:v>กศท.</c:v>
                </c:pt>
                <c:pt idx="6">
                  <c:v>กทม.</c:v>
                </c:pt>
              </c:strCache>
            </c:strRef>
          </c:cat>
          <c:val>
            <c:numRef>
              <c:f>Sheet1!$B$3:$B$9</c:f>
              <c:numCache>
                <c:formatCode>General</c:formatCode>
                <c:ptCount val="7"/>
                <c:pt idx="0">
                  <c:v>570</c:v>
                </c:pt>
                <c:pt idx="1">
                  <c:v>534</c:v>
                </c:pt>
                <c:pt idx="2">
                  <c:v>457</c:v>
                </c:pt>
                <c:pt idx="3">
                  <c:v>440</c:v>
                </c:pt>
                <c:pt idx="4">
                  <c:v>418</c:v>
                </c:pt>
                <c:pt idx="5">
                  <c:v>406</c:v>
                </c:pt>
                <c:pt idx="6">
                  <c:v>400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580992"/>
        <c:axId val="122582528"/>
      </c:barChart>
      <c:catAx>
        <c:axId val="122580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700" baseline="0"/>
            </a:pPr>
            <a:endParaRPr lang="th-TH"/>
          </a:p>
        </c:txPr>
        <c:crossAx val="122582528"/>
        <c:crosses val="autoZero"/>
        <c:auto val="1"/>
        <c:lblAlgn val="ctr"/>
        <c:lblOffset val="100"/>
        <c:noMultiLvlLbl val="0"/>
      </c:catAx>
      <c:valAx>
        <c:axId val="1225825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25809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 smtClean="0"/>
              <a:t>เดิม</a:t>
            </a:r>
            <a:endParaRPr lang="th-TH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cat>
            <c:strRef>
              <c:f>Sheet1!$A$2:$A$5</c:f>
              <c:strCache>
                <c:ptCount val="2"/>
                <c:pt idx="0">
                  <c:v>นอกห้องเรียน</c:v>
                </c:pt>
                <c:pt idx="1">
                  <c:v>ในห้องเรียน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</c:v>
                </c:pt>
                <c:pt idx="1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 smtClean="0"/>
              <a:t>ใหม่</a:t>
            </a:r>
            <a:endParaRPr lang="th-TH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คอลัมน์1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/>
              <a:t>เดิม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11</c:v>
                </c:pt>
                <c:pt idx="1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th-TH" dirty="0" smtClean="0"/>
              <a:t>ใหม่</a:t>
            </a:r>
            <a:endParaRPr lang="th-TH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การขาย</c:v>
                </c:pt>
              </c:strCache>
            </c:strRef>
          </c:tx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th-TH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CBD317-F668-40F8-89A7-38F0E2571113}" type="doc">
      <dgm:prSet loTypeId="urn:microsoft.com/office/officeart/2005/8/layout/cycle4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0626CC83-B25C-4578-A346-27D83563F4A9}">
      <dgm:prSet phldrT="[ข้อความ]"/>
      <dgm:spPr/>
      <dgm:t>
        <a:bodyPr/>
        <a:lstStyle/>
        <a:p>
          <a:r>
            <a:rPr lang="en-US" b="1" smtClean="0">
              <a:solidFill>
                <a:schemeClr val="tx1"/>
              </a:solidFill>
            </a:rPr>
            <a:t>Head</a:t>
          </a:r>
        </a:p>
        <a:p>
          <a:r>
            <a:rPr lang="th-TH" b="1" smtClean="0">
              <a:solidFill>
                <a:schemeClr val="tx1"/>
              </a:solidFill>
            </a:rPr>
            <a:t>พัฒนาทักษะการคิด</a:t>
          </a:r>
          <a:endParaRPr lang="th-TH" b="1" dirty="0">
            <a:solidFill>
              <a:schemeClr val="tx1"/>
            </a:solidFill>
          </a:endParaRPr>
        </a:p>
      </dgm:t>
    </dgm:pt>
    <dgm:pt modelId="{7BC71D4C-83B1-4331-8D79-E3CF465DFC22}" type="parTrans" cxnId="{F16A3953-3C80-40D7-9F6F-71AC7CB1D976}">
      <dgm:prSet/>
      <dgm:spPr/>
      <dgm:t>
        <a:bodyPr/>
        <a:lstStyle/>
        <a:p>
          <a:endParaRPr lang="th-TH"/>
        </a:p>
      </dgm:t>
    </dgm:pt>
    <dgm:pt modelId="{4C7D3910-D732-4BCC-A716-EF0C2C7D0457}" type="sibTrans" cxnId="{F16A3953-3C80-40D7-9F6F-71AC7CB1D976}">
      <dgm:prSet/>
      <dgm:spPr/>
      <dgm:t>
        <a:bodyPr/>
        <a:lstStyle/>
        <a:p>
          <a:endParaRPr lang="th-TH"/>
        </a:p>
      </dgm:t>
    </dgm:pt>
    <dgm:pt modelId="{666EF892-7AF4-4A80-ACBA-DDC99975083E}">
      <dgm:prSet phldrT="[ข้อความ]" custT="1"/>
      <dgm:spPr/>
      <dgm:t>
        <a:bodyPr/>
        <a:lstStyle/>
        <a:p>
          <a:r>
            <a:rPr lang="th-TH" sz="1200" b="1" dirty="0" smtClean="0"/>
            <a:t>เครื่องบินกระดาษ</a:t>
          </a:r>
          <a:endParaRPr lang="th-TH" sz="1200" b="1" dirty="0"/>
        </a:p>
      </dgm:t>
    </dgm:pt>
    <dgm:pt modelId="{816E08A3-7408-4813-B3E5-319750BEED72}" type="parTrans" cxnId="{4E9B5DD8-A9D2-453F-A3D9-27A5E0D710D3}">
      <dgm:prSet/>
      <dgm:spPr/>
      <dgm:t>
        <a:bodyPr/>
        <a:lstStyle/>
        <a:p>
          <a:endParaRPr lang="th-TH"/>
        </a:p>
      </dgm:t>
    </dgm:pt>
    <dgm:pt modelId="{A6F368AA-C9FA-4DDE-92FD-7A007A012139}" type="sibTrans" cxnId="{4E9B5DD8-A9D2-453F-A3D9-27A5E0D710D3}">
      <dgm:prSet/>
      <dgm:spPr/>
      <dgm:t>
        <a:bodyPr/>
        <a:lstStyle/>
        <a:p>
          <a:endParaRPr lang="th-TH"/>
        </a:p>
      </dgm:t>
    </dgm:pt>
    <dgm:pt modelId="{A17B1198-6F84-43F3-A1BC-C9332C1A1B94}">
      <dgm:prSet phldrT="[ข้อความ]"/>
      <dgm:spPr/>
      <dgm:t>
        <a:bodyPr/>
        <a:lstStyle/>
        <a:p>
          <a:r>
            <a:rPr lang="en-US" b="1" smtClean="0">
              <a:solidFill>
                <a:schemeClr val="tx1"/>
              </a:solidFill>
            </a:rPr>
            <a:t>Heart</a:t>
          </a:r>
        </a:p>
        <a:p>
          <a:r>
            <a:rPr lang="th-TH" b="1" smtClean="0">
              <a:solidFill>
                <a:schemeClr val="tx1"/>
              </a:solidFill>
            </a:rPr>
            <a:t>คุณธรรมจริยธรรม</a:t>
          </a:r>
          <a:endParaRPr lang="th-TH" b="1" dirty="0">
            <a:solidFill>
              <a:schemeClr val="tx1"/>
            </a:solidFill>
          </a:endParaRPr>
        </a:p>
      </dgm:t>
    </dgm:pt>
    <dgm:pt modelId="{5B846F51-54E6-41AE-BD4B-073F3D485C08}" type="parTrans" cxnId="{6677A652-ED9A-493B-97C8-CEFBF0299B0E}">
      <dgm:prSet/>
      <dgm:spPr/>
      <dgm:t>
        <a:bodyPr/>
        <a:lstStyle/>
        <a:p>
          <a:endParaRPr lang="th-TH"/>
        </a:p>
      </dgm:t>
    </dgm:pt>
    <dgm:pt modelId="{7DA36712-922A-4122-9F8B-39DB592FBB15}" type="sibTrans" cxnId="{6677A652-ED9A-493B-97C8-CEFBF0299B0E}">
      <dgm:prSet/>
      <dgm:spPr/>
      <dgm:t>
        <a:bodyPr/>
        <a:lstStyle/>
        <a:p>
          <a:endParaRPr lang="th-TH"/>
        </a:p>
      </dgm:t>
    </dgm:pt>
    <dgm:pt modelId="{B8DE1495-18FE-43EC-80BC-F5F153B6EF79}">
      <dgm:prSet phldrT="[ข้อความ]" custT="1"/>
      <dgm:spPr/>
      <dgm:t>
        <a:bodyPr/>
        <a:lstStyle/>
        <a:p>
          <a:r>
            <a:rPr lang="th-TH" sz="1200" b="1" dirty="0" smtClean="0"/>
            <a:t>ต้นไม้ของพ่อ</a:t>
          </a:r>
          <a:endParaRPr lang="th-TH" sz="1200" b="1" dirty="0"/>
        </a:p>
      </dgm:t>
    </dgm:pt>
    <dgm:pt modelId="{8D7DC890-303F-48B4-AE75-8EEFCC68712B}" type="parTrans" cxnId="{FE0F5DD5-E3FD-4643-9CDC-1A6288EDA371}">
      <dgm:prSet/>
      <dgm:spPr/>
      <dgm:t>
        <a:bodyPr/>
        <a:lstStyle/>
        <a:p>
          <a:endParaRPr lang="th-TH"/>
        </a:p>
      </dgm:t>
    </dgm:pt>
    <dgm:pt modelId="{1B96A318-089E-476F-B659-C4018D960237}" type="sibTrans" cxnId="{FE0F5DD5-E3FD-4643-9CDC-1A6288EDA371}">
      <dgm:prSet/>
      <dgm:spPr/>
      <dgm:t>
        <a:bodyPr/>
        <a:lstStyle/>
        <a:p>
          <a:endParaRPr lang="th-TH"/>
        </a:p>
      </dgm:t>
    </dgm:pt>
    <dgm:pt modelId="{4B5C8AAE-FE74-48FF-B34C-AFBDC9A37D86}">
      <dgm:prSet phldrT="[ข้อความ]"/>
      <dgm:spPr/>
      <dgm:t>
        <a:bodyPr/>
        <a:lstStyle/>
        <a:p>
          <a:r>
            <a:rPr lang="en-US" b="1" smtClean="0">
              <a:solidFill>
                <a:schemeClr val="tx1"/>
              </a:solidFill>
            </a:rPr>
            <a:t>Health</a:t>
          </a:r>
          <a:endParaRPr lang="th-TH" b="1" smtClean="0">
            <a:solidFill>
              <a:schemeClr val="tx1"/>
            </a:solidFill>
          </a:endParaRPr>
        </a:p>
        <a:p>
          <a:r>
            <a:rPr lang="th-TH" b="1" smtClean="0">
              <a:solidFill>
                <a:schemeClr val="tx1"/>
              </a:solidFill>
            </a:rPr>
            <a:t>สุขภาวะที่ดี</a:t>
          </a:r>
          <a:endParaRPr lang="th-TH" b="1" dirty="0">
            <a:solidFill>
              <a:schemeClr val="tx1"/>
            </a:solidFill>
          </a:endParaRPr>
        </a:p>
      </dgm:t>
    </dgm:pt>
    <dgm:pt modelId="{00F34E22-3F5E-427F-964C-E832690BF648}" type="parTrans" cxnId="{1A8C440C-7E70-48A1-B6C6-742AA610C886}">
      <dgm:prSet/>
      <dgm:spPr/>
      <dgm:t>
        <a:bodyPr/>
        <a:lstStyle/>
        <a:p>
          <a:endParaRPr lang="th-TH"/>
        </a:p>
      </dgm:t>
    </dgm:pt>
    <dgm:pt modelId="{22C774B2-BEB6-4AF2-8AB8-09B5AB77B6EA}" type="sibTrans" cxnId="{1A8C440C-7E70-48A1-B6C6-742AA610C886}">
      <dgm:prSet/>
      <dgm:spPr/>
      <dgm:t>
        <a:bodyPr/>
        <a:lstStyle/>
        <a:p>
          <a:endParaRPr lang="th-TH"/>
        </a:p>
      </dgm:t>
    </dgm:pt>
    <dgm:pt modelId="{A4668F39-7644-4288-B683-EFFE7DE980F5}">
      <dgm:prSet phldrT="[ข้อความ]" custT="1"/>
      <dgm:spPr/>
      <dgm:t>
        <a:bodyPr/>
        <a:lstStyle/>
        <a:p>
          <a:r>
            <a:rPr lang="th-TH" sz="1200" b="1" dirty="0" smtClean="0"/>
            <a:t>การทดสอบสมรรถภาพทางกาย</a:t>
          </a:r>
          <a:endParaRPr lang="th-TH" sz="1200" b="1" dirty="0"/>
        </a:p>
      </dgm:t>
    </dgm:pt>
    <dgm:pt modelId="{31A95C41-060F-4683-BE62-4EE91E0C815F}" type="parTrans" cxnId="{0A30ADED-64F2-459A-BDCD-4A3F6EB58D89}">
      <dgm:prSet/>
      <dgm:spPr/>
      <dgm:t>
        <a:bodyPr/>
        <a:lstStyle/>
        <a:p>
          <a:endParaRPr lang="th-TH"/>
        </a:p>
      </dgm:t>
    </dgm:pt>
    <dgm:pt modelId="{D57A9FD4-7A23-4824-B576-7C79CDED77A5}" type="sibTrans" cxnId="{0A30ADED-64F2-459A-BDCD-4A3F6EB58D89}">
      <dgm:prSet/>
      <dgm:spPr/>
      <dgm:t>
        <a:bodyPr/>
        <a:lstStyle/>
        <a:p>
          <a:endParaRPr lang="th-TH"/>
        </a:p>
      </dgm:t>
    </dgm:pt>
    <dgm:pt modelId="{D960051F-3857-4E6D-A444-E8EDC4D7EB32}">
      <dgm:prSet phldrT="[ข้อความ]"/>
      <dgm:spPr/>
      <dgm:t>
        <a:bodyPr/>
        <a:lstStyle/>
        <a:p>
          <a:r>
            <a:rPr lang="en-US" b="1" smtClean="0">
              <a:solidFill>
                <a:schemeClr val="tx1"/>
              </a:solidFill>
            </a:rPr>
            <a:t>Hand</a:t>
          </a:r>
        </a:p>
        <a:p>
          <a:r>
            <a:rPr lang="th-TH" b="1" smtClean="0">
              <a:solidFill>
                <a:schemeClr val="tx1"/>
              </a:solidFill>
            </a:rPr>
            <a:t>ทักษะชีวิต</a:t>
          </a:r>
          <a:endParaRPr lang="th-TH" b="1" dirty="0">
            <a:solidFill>
              <a:schemeClr val="tx1"/>
            </a:solidFill>
          </a:endParaRPr>
        </a:p>
      </dgm:t>
    </dgm:pt>
    <dgm:pt modelId="{C8C85BC9-C124-44C0-AB81-ABB8A8B003FC}" type="parTrans" cxnId="{4F791063-434A-44F7-BA23-AF1811D13314}">
      <dgm:prSet/>
      <dgm:spPr/>
      <dgm:t>
        <a:bodyPr/>
        <a:lstStyle/>
        <a:p>
          <a:endParaRPr lang="th-TH"/>
        </a:p>
      </dgm:t>
    </dgm:pt>
    <dgm:pt modelId="{54CDF2BF-6298-4617-A1BB-311A3041B5B4}" type="sibTrans" cxnId="{4F791063-434A-44F7-BA23-AF1811D13314}">
      <dgm:prSet/>
      <dgm:spPr/>
      <dgm:t>
        <a:bodyPr/>
        <a:lstStyle/>
        <a:p>
          <a:endParaRPr lang="th-TH"/>
        </a:p>
      </dgm:t>
    </dgm:pt>
    <dgm:pt modelId="{540E0162-EA87-4B66-8F5B-FA988566E6AD}">
      <dgm:prSet phldrT="[ข้อความ]" custT="1"/>
      <dgm:spPr/>
      <dgm:t>
        <a:bodyPr/>
        <a:lstStyle/>
        <a:p>
          <a:r>
            <a:rPr lang="th-TH" sz="1200" b="1" dirty="0" smtClean="0"/>
            <a:t>ทำได้ด้วยมือเด็ก</a:t>
          </a:r>
          <a:endParaRPr lang="th-TH" sz="1200" b="1" dirty="0"/>
        </a:p>
      </dgm:t>
    </dgm:pt>
    <dgm:pt modelId="{7E231659-C825-4B9E-9B55-6D02084EABD7}" type="parTrans" cxnId="{A2BD55C0-F5DC-4D09-A6EF-99A6F44018CC}">
      <dgm:prSet/>
      <dgm:spPr/>
      <dgm:t>
        <a:bodyPr/>
        <a:lstStyle/>
        <a:p>
          <a:endParaRPr lang="th-TH"/>
        </a:p>
      </dgm:t>
    </dgm:pt>
    <dgm:pt modelId="{43321D29-3B3F-4AA1-9723-E55AE36120D2}" type="sibTrans" cxnId="{A2BD55C0-F5DC-4D09-A6EF-99A6F44018CC}">
      <dgm:prSet/>
      <dgm:spPr/>
      <dgm:t>
        <a:bodyPr/>
        <a:lstStyle/>
        <a:p>
          <a:endParaRPr lang="th-TH"/>
        </a:p>
      </dgm:t>
    </dgm:pt>
    <dgm:pt modelId="{01A27408-8B61-4653-B224-314FBA8D8100}">
      <dgm:prSet phldrT="[ข้อความ]" custT="1"/>
      <dgm:spPr/>
      <dgm:t>
        <a:bodyPr/>
        <a:lstStyle/>
        <a:p>
          <a:r>
            <a:rPr lang="th-TH" sz="1200" b="1" dirty="0" smtClean="0"/>
            <a:t>ปัญหาโลก ปัญหาเรา</a:t>
          </a:r>
          <a:endParaRPr lang="th-TH" sz="1200" b="1" dirty="0"/>
        </a:p>
      </dgm:t>
    </dgm:pt>
    <dgm:pt modelId="{B4416184-20E9-47F4-96C0-870316CB940F}" type="parTrans" cxnId="{BDC226FD-CB27-4FDA-9571-6239561A040B}">
      <dgm:prSet/>
      <dgm:spPr/>
      <dgm:t>
        <a:bodyPr/>
        <a:lstStyle/>
        <a:p>
          <a:endParaRPr lang="th-TH"/>
        </a:p>
      </dgm:t>
    </dgm:pt>
    <dgm:pt modelId="{41B2FE84-0E5C-46B3-9C71-7157B2CF8F67}" type="sibTrans" cxnId="{BDC226FD-CB27-4FDA-9571-6239561A040B}">
      <dgm:prSet/>
      <dgm:spPr/>
      <dgm:t>
        <a:bodyPr/>
        <a:lstStyle/>
        <a:p>
          <a:endParaRPr lang="th-TH"/>
        </a:p>
      </dgm:t>
    </dgm:pt>
    <dgm:pt modelId="{26429E9D-BB6B-48AB-AFB5-A8D53DF8B893}">
      <dgm:prSet phldrT="[ข้อความ]" custT="1"/>
      <dgm:spPr/>
      <dgm:t>
        <a:bodyPr/>
        <a:lstStyle/>
        <a:p>
          <a:r>
            <a:rPr lang="th-TH" sz="1200" b="1" dirty="0" smtClean="0"/>
            <a:t>วินัย </a:t>
          </a:r>
          <a:endParaRPr lang="th-TH" sz="1200" b="1" dirty="0"/>
        </a:p>
      </dgm:t>
    </dgm:pt>
    <dgm:pt modelId="{4FFCDDCE-1188-47A3-8E03-18C32CC00022}" type="parTrans" cxnId="{64DFE535-E3BC-42CD-BB4D-CE2E69A47D07}">
      <dgm:prSet/>
      <dgm:spPr/>
      <dgm:t>
        <a:bodyPr/>
        <a:lstStyle/>
        <a:p>
          <a:endParaRPr lang="th-TH"/>
        </a:p>
      </dgm:t>
    </dgm:pt>
    <dgm:pt modelId="{87CF65D8-E46A-4867-9A3F-66C21E6F3A97}" type="sibTrans" cxnId="{64DFE535-E3BC-42CD-BB4D-CE2E69A47D07}">
      <dgm:prSet/>
      <dgm:spPr/>
      <dgm:t>
        <a:bodyPr/>
        <a:lstStyle/>
        <a:p>
          <a:endParaRPr lang="th-TH"/>
        </a:p>
      </dgm:t>
    </dgm:pt>
    <dgm:pt modelId="{9002705E-539E-4C09-8E83-CDAA2C9E2E7C}">
      <dgm:prSet phldrT="[ข้อความ]" custT="1"/>
      <dgm:spPr/>
      <dgm:t>
        <a:bodyPr/>
        <a:lstStyle/>
        <a:p>
          <a:r>
            <a:rPr lang="th-TH" sz="1200" b="1" dirty="0" smtClean="0"/>
            <a:t>คุณธรรม</a:t>
          </a:r>
          <a:endParaRPr lang="th-TH" sz="1200" b="1" dirty="0"/>
        </a:p>
      </dgm:t>
    </dgm:pt>
    <dgm:pt modelId="{C5F1F05F-C300-4952-9D76-A29517CF284B}" type="parTrans" cxnId="{177181F9-AA48-425D-8BAE-012C829DE31D}">
      <dgm:prSet/>
      <dgm:spPr/>
      <dgm:t>
        <a:bodyPr/>
        <a:lstStyle/>
        <a:p>
          <a:endParaRPr lang="th-TH"/>
        </a:p>
      </dgm:t>
    </dgm:pt>
    <dgm:pt modelId="{B647196E-5AA6-479A-B2D7-54297A2FB039}" type="sibTrans" cxnId="{177181F9-AA48-425D-8BAE-012C829DE31D}">
      <dgm:prSet/>
      <dgm:spPr/>
      <dgm:t>
        <a:bodyPr/>
        <a:lstStyle/>
        <a:p>
          <a:endParaRPr lang="th-TH"/>
        </a:p>
      </dgm:t>
    </dgm:pt>
    <dgm:pt modelId="{5B641A4A-F2E8-40C6-AD89-68485C572144}" type="pres">
      <dgm:prSet presAssocID="{86CBD317-F668-40F8-89A7-38F0E2571113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42D4B459-B2DB-4589-9858-DE4E819AD7A3}" type="pres">
      <dgm:prSet presAssocID="{86CBD317-F668-40F8-89A7-38F0E2571113}" presName="children" presStyleCnt="0"/>
      <dgm:spPr/>
      <dgm:t>
        <a:bodyPr/>
        <a:lstStyle/>
        <a:p>
          <a:endParaRPr lang="th-TH"/>
        </a:p>
      </dgm:t>
    </dgm:pt>
    <dgm:pt modelId="{B81D4F74-6BBB-4E17-94AF-D61222ADAC16}" type="pres">
      <dgm:prSet presAssocID="{86CBD317-F668-40F8-89A7-38F0E2571113}" presName="child1group" presStyleCnt="0"/>
      <dgm:spPr/>
      <dgm:t>
        <a:bodyPr/>
        <a:lstStyle/>
        <a:p>
          <a:endParaRPr lang="th-TH"/>
        </a:p>
      </dgm:t>
    </dgm:pt>
    <dgm:pt modelId="{AAC79944-2E86-4AB0-98B9-75BFD03C4F4A}" type="pres">
      <dgm:prSet presAssocID="{86CBD317-F668-40F8-89A7-38F0E2571113}" presName="child1" presStyleLbl="bgAcc1" presStyleIdx="0" presStyleCnt="4" custScaleX="120357"/>
      <dgm:spPr/>
      <dgm:t>
        <a:bodyPr/>
        <a:lstStyle/>
        <a:p>
          <a:endParaRPr lang="th-TH"/>
        </a:p>
      </dgm:t>
    </dgm:pt>
    <dgm:pt modelId="{C13DC308-6D9B-45E6-A4F5-7F0124F29040}" type="pres">
      <dgm:prSet presAssocID="{86CBD317-F668-40F8-89A7-38F0E2571113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DA82404-E298-4287-9C9E-D825BBD3CA2B}" type="pres">
      <dgm:prSet presAssocID="{86CBD317-F668-40F8-89A7-38F0E2571113}" presName="child2group" presStyleCnt="0"/>
      <dgm:spPr/>
      <dgm:t>
        <a:bodyPr/>
        <a:lstStyle/>
        <a:p>
          <a:endParaRPr lang="th-TH"/>
        </a:p>
      </dgm:t>
    </dgm:pt>
    <dgm:pt modelId="{EB9687E7-80D8-409D-83B1-9CD454E42D61}" type="pres">
      <dgm:prSet presAssocID="{86CBD317-F668-40F8-89A7-38F0E2571113}" presName="child2" presStyleLbl="bgAcc1" presStyleIdx="1" presStyleCnt="4" custScaleX="120357"/>
      <dgm:spPr/>
      <dgm:t>
        <a:bodyPr/>
        <a:lstStyle/>
        <a:p>
          <a:endParaRPr lang="th-TH"/>
        </a:p>
      </dgm:t>
    </dgm:pt>
    <dgm:pt modelId="{4EBCF477-EDDC-4CC3-AD51-39703686502F}" type="pres">
      <dgm:prSet presAssocID="{86CBD317-F668-40F8-89A7-38F0E2571113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D529599-F1A4-41AB-8BAF-F309CFFEBDB4}" type="pres">
      <dgm:prSet presAssocID="{86CBD317-F668-40F8-89A7-38F0E2571113}" presName="child3group" presStyleCnt="0"/>
      <dgm:spPr/>
      <dgm:t>
        <a:bodyPr/>
        <a:lstStyle/>
        <a:p>
          <a:endParaRPr lang="th-TH"/>
        </a:p>
      </dgm:t>
    </dgm:pt>
    <dgm:pt modelId="{D445EFF0-DA58-46B6-B612-EE47B06ABE48}" type="pres">
      <dgm:prSet presAssocID="{86CBD317-F668-40F8-89A7-38F0E2571113}" presName="child3" presStyleLbl="bgAcc1" presStyleIdx="2" presStyleCnt="4" custScaleX="120357"/>
      <dgm:spPr/>
      <dgm:t>
        <a:bodyPr/>
        <a:lstStyle/>
        <a:p>
          <a:endParaRPr lang="th-TH"/>
        </a:p>
      </dgm:t>
    </dgm:pt>
    <dgm:pt modelId="{FDADDD18-3CA3-4B0B-A6DA-41264AB9ADC1}" type="pres">
      <dgm:prSet presAssocID="{86CBD317-F668-40F8-89A7-38F0E2571113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FF30E45-947C-4F29-A7C6-A2D63CD314FA}" type="pres">
      <dgm:prSet presAssocID="{86CBD317-F668-40F8-89A7-38F0E2571113}" presName="child4group" presStyleCnt="0"/>
      <dgm:spPr/>
      <dgm:t>
        <a:bodyPr/>
        <a:lstStyle/>
        <a:p>
          <a:endParaRPr lang="th-TH"/>
        </a:p>
      </dgm:t>
    </dgm:pt>
    <dgm:pt modelId="{96CE66B7-851A-4213-9A4A-8DD29ADA8358}" type="pres">
      <dgm:prSet presAssocID="{86CBD317-F668-40F8-89A7-38F0E2571113}" presName="child4" presStyleLbl="bgAcc1" presStyleIdx="3" presStyleCnt="4" custScaleX="120357"/>
      <dgm:spPr/>
      <dgm:t>
        <a:bodyPr/>
        <a:lstStyle/>
        <a:p>
          <a:endParaRPr lang="th-TH"/>
        </a:p>
      </dgm:t>
    </dgm:pt>
    <dgm:pt modelId="{91CF452C-525C-4ED3-A901-61873FDFB01B}" type="pres">
      <dgm:prSet presAssocID="{86CBD317-F668-40F8-89A7-38F0E2571113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305FD54-E6E2-4C26-8E82-5073AC399FA9}" type="pres">
      <dgm:prSet presAssocID="{86CBD317-F668-40F8-89A7-38F0E2571113}" presName="childPlaceholder" presStyleCnt="0"/>
      <dgm:spPr/>
      <dgm:t>
        <a:bodyPr/>
        <a:lstStyle/>
        <a:p>
          <a:endParaRPr lang="th-TH"/>
        </a:p>
      </dgm:t>
    </dgm:pt>
    <dgm:pt modelId="{42E85061-BF51-4432-9546-50034F6961D3}" type="pres">
      <dgm:prSet presAssocID="{86CBD317-F668-40F8-89A7-38F0E2571113}" presName="circle" presStyleCnt="0"/>
      <dgm:spPr/>
      <dgm:t>
        <a:bodyPr/>
        <a:lstStyle/>
        <a:p>
          <a:endParaRPr lang="th-TH"/>
        </a:p>
      </dgm:t>
    </dgm:pt>
    <dgm:pt modelId="{EB1C85EF-694F-4CCE-8B48-A2A50EF36DFB}" type="pres">
      <dgm:prSet presAssocID="{86CBD317-F668-40F8-89A7-38F0E2571113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71181EE-61B1-4040-AB70-FBF4AC12E142}" type="pres">
      <dgm:prSet presAssocID="{86CBD317-F668-40F8-89A7-38F0E2571113}" presName="quadrant2" presStyleLbl="node1" presStyleIdx="1" presStyleCnt="4" custLinFactNeighborX="-2167" custLinFactNeighborY="-93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8CA008C-CB8F-4D6B-B417-70F6A4007BD1}" type="pres">
      <dgm:prSet presAssocID="{86CBD317-F668-40F8-89A7-38F0E2571113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36F2168-1C78-4CC3-9C41-1672E8733771}" type="pres">
      <dgm:prSet presAssocID="{86CBD317-F668-40F8-89A7-38F0E2571113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6EC7421-E247-445C-8CD8-A8289253B463}" type="pres">
      <dgm:prSet presAssocID="{86CBD317-F668-40F8-89A7-38F0E2571113}" presName="quadrantPlaceholder" presStyleCnt="0"/>
      <dgm:spPr/>
      <dgm:t>
        <a:bodyPr/>
        <a:lstStyle/>
        <a:p>
          <a:endParaRPr lang="th-TH"/>
        </a:p>
      </dgm:t>
    </dgm:pt>
    <dgm:pt modelId="{593CDBE4-E41B-4934-B575-B7D84F236006}" type="pres">
      <dgm:prSet presAssocID="{86CBD317-F668-40F8-89A7-38F0E2571113}" presName="center1" presStyleLbl="fgShp" presStyleIdx="0" presStyleCnt="2"/>
      <dgm:spPr/>
      <dgm:t>
        <a:bodyPr/>
        <a:lstStyle/>
        <a:p>
          <a:endParaRPr lang="th-TH"/>
        </a:p>
      </dgm:t>
    </dgm:pt>
    <dgm:pt modelId="{A7BD106A-6D76-466D-B6A7-478549C80AA0}" type="pres">
      <dgm:prSet presAssocID="{86CBD317-F668-40F8-89A7-38F0E2571113}" presName="center2" presStyleLbl="fgShp" presStyleIdx="1" presStyleCnt="2"/>
      <dgm:spPr/>
      <dgm:t>
        <a:bodyPr/>
        <a:lstStyle/>
        <a:p>
          <a:endParaRPr lang="th-TH"/>
        </a:p>
      </dgm:t>
    </dgm:pt>
  </dgm:ptLst>
  <dgm:cxnLst>
    <dgm:cxn modelId="{EB5B1767-D60E-497F-AFE3-1F04C59EAF3D}" type="presOf" srcId="{01A27408-8B61-4653-B224-314FBA8D8100}" destId="{AAC79944-2E86-4AB0-98B9-75BFD03C4F4A}" srcOrd="0" destOrd="1" presId="urn:microsoft.com/office/officeart/2005/8/layout/cycle4"/>
    <dgm:cxn modelId="{4F791063-434A-44F7-BA23-AF1811D13314}" srcId="{86CBD317-F668-40F8-89A7-38F0E2571113}" destId="{D960051F-3857-4E6D-A444-E8EDC4D7EB32}" srcOrd="3" destOrd="0" parTransId="{C8C85BC9-C124-44C0-AB81-ABB8A8B003FC}" sibTransId="{54CDF2BF-6298-4617-A1BB-311A3041B5B4}"/>
    <dgm:cxn modelId="{64DFE535-E3BC-42CD-BB4D-CE2E69A47D07}" srcId="{A17B1198-6F84-43F3-A1BC-C9332C1A1B94}" destId="{26429E9D-BB6B-48AB-AFB5-A8D53DF8B893}" srcOrd="1" destOrd="0" parTransId="{4FFCDDCE-1188-47A3-8E03-18C32CC00022}" sibTransId="{87CF65D8-E46A-4867-9A3F-66C21E6F3A97}"/>
    <dgm:cxn modelId="{0E95EA70-BE93-4A09-8466-EBF5FA20A038}" type="presOf" srcId="{86CBD317-F668-40F8-89A7-38F0E2571113}" destId="{5B641A4A-F2E8-40C6-AD89-68485C572144}" srcOrd="0" destOrd="0" presId="urn:microsoft.com/office/officeart/2005/8/layout/cycle4"/>
    <dgm:cxn modelId="{BC064347-737B-4A1D-87B8-A67D75CA26D6}" type="presOf" srcId="{4B5C8AAE-FE74-48FF-B34C-AFBDC9A37D86}" destId="{48CA008C-CB8F-4D6B-B417-70F6A4007BD1}" srcOrd="0" destOrd="0" presId="urn:microsoft.com/office/officeart/2005/8/layout/cycle4"/>
    <dgm:cxn modelId="{0A30ADED-64F2-459A-BDCD-4A3F6EB58D89}" srcId="{4B5C8AAE-FE74-48FF-B34C-AFBDC9A37D86}" destId="{A4668F39-7644-4288-B683-EFFE7DE980F5}" srcOrd="0" destOrd="0" parTransId="{31A95C41-060F-4683-BE62-4EE91E0C815F}" sibTransId="{D57A9FD4-7A23-4824-B576-7C79CDED77A5}"/>
    <dgm:cxn modelId="{8971A081-CBCD-40ED-847E-3BB8FC82E13D}" type="presOf" srcId="{666EF892-7AF4-4A80-ACBA-DDC99975083E}" destId="{AAC79944-2E86-4AB0-98B9-75BFD03C4F4A}" srcOrd="0" destOrd="0" presId="urn:microsoft.com/office/officeart/2005/8/layout/cycle4"/>
    <dgm:cxn modelId="{E09ACF24-634D-44E1-86B0-7C28DB5C4616}" type="presOf" srcId="{9002705E-539E-4C09-8E83-CDAA2C9E2E7C}" destId="{4EBCF477-EDDC-4CC3-AD51-39703686502F}" srcOrd="1" destOrd="2" presId="urn:microsoft.com/office/officeart/2005/8/layout/cycle4"/>
    <dgm:cxn modelId="{E97AA2FA-CA59-4CF5-BBA7-28E40CEA9EC7}" type="presOf" srcId="{B8DE1495-18FE-43EC-80BC-F5F153B6EF79}" destId="{EB9687E7-80D8-409D-83B1-9CD454E42D61}" srcOrd="0" destOrd="0" presId="urn:microsoft.com/office/officeart/2005/8/layout/cycle4"/>
    <dgm:cxn modelId="{BDC226FD-CB27-4FDA-9571-6239561A040B}" srcId="{0626CC83-B25C-4578-A346-27D83563F4A9}" destId="{01A27408-8B61-4653-B224-314FBA8D8100}" srcOrd="1" destOrd="0" parTransId="{B4416184-20E9-47F4-96C0-870316CB940F}" sibTransId="{41B2FE84-0E5C-46B3-9C71-7157B2CF8F67}"/>
    <dgm:cxn modelId="{FF692948-C6EA-46E1-BD89-07DD61ECB4C3}" type="presOf" srcId="{A4668F39-7644-4288-B683-EFFE7DE980F5}" destId="{FDADDD18-3CA3-4B0B-A6DA-41264AB9ADC1}" srcOrd="1" destOrd="0" presId="urn:microsoft.com/office/officeart/2005/8/layout/cycle4"/>
    <dgm:cxn modelId="{F16A3953-3C80-40D7-9F6F-71AC7CB1D976}" srcId="{86CBD317-F668-40F8-89A7-38F0E2571113}" destId="{0626CC83-B25C-4578-A346-27D83563F4A9}" srcOrd="0" destOrd="0" parTransId="{7BC71D4C-83B1-4331-8D79-E3CF465DFC22}" sibTransId="{4C7D3910-D732-4BCC-A716-EF0C2C7D0457}"/>
    <dgm:cxn modelId="{F1502498-9D5A-4B4B-BBC0-B9F20D327566}" type="presOf" srcId="{540E0162-EA87-4B66-8F5B-FA988566E6AD}" destId="{91CF452C-525C-4ED3-A901-61873FDFB01B}" srcOrd="1" destOrd="0" presId="urn:microsoft.com/office/officeart/2005/8/layout/cycle4"/>
    <dgm:cxn modelId="{4F5AC365-9400-454C-8A4C-4CD2B7596266}" type="presOf" srcId="{B8DE1495-18FE-43EC-80BC-F5F153B6EF79}" destId="{4EBCF477-EDDC-4CC3-AD51-39703686502F}" srcOrd="1" destOrd="0" presId="urn:microsoft.com/office/officeart/2005/8/layout/cycle4"/>
    <dgm:cxn modelId="{177181F9-AA48-425D-8BAE-012C829DE31D}" srcId="{A17B1198-6F84-43F3-A1BC-C9332C1A1B94}" destId="{9002705E-539E-4C09-8E83-CDAA2C9E2E7C}" srcOrd="2" destOrd="0" parTransId="{C5F1F05F-C300-4952-9D76-A29517CF284B}" sibTransId="{B647196E-5AA6-479A-B2D7-54297A2FB039}"/>
    <dgm:cxn modelId="{09464355-5033-4144-80AD-F6BEB5E13D71}" type="presOf" srcId="{A17B1198-6F84-43F3-A1BC-C9332C1A1B94}" destId="{571181EE-61B1-4040-AB70-FBF4AC12E142}" srcOrd="0" destOrd="0" presId="urn:microsoft.com/office/officeart/2005/8/layout/cycle4"/>
    <dgm:cxn modelId="{4E9B5DD8-A9D2-453F-A3D9-27A5E0D710D3}" srcId="{0626CC83-B25C-4578-A346-27D83563F4A9}" destId="{666EF892-7AF4-4A80-ACBA-DDC99975083E}" srcOrd="0" destOrd="0" parTransId="{816E08A3-7408-4813-B3E5-319750BEED72}" sibTransId="{A6F368AA-C9FA-4DDE-92FD-7A007A012139}"/>
    <dgm:cxn modelId="{3B1424EC-4156-4111-90AD-D08FE1972FEF}" type="presOf" srcId="{666EF892-7AF4-4A80-ACBA-DDC99975083E}" destId="{C13DC308-6D9B-45E6-A4F5-7F0124F29040}" srcOrd="1" destOrd="0" presId="urn:microsoft.com/office/officeart/2005/8/layout/cycle4"/>
    <dgm:cxn modelId="{FE0F5DD5-E3FD-4643-9CDC-1A6288EDA371}" srcId="{A17B1198-6F84-43F3-A1BC-C9332C1A1B94}" destId="{B8DE1495-18FE-43EC-80BC-F5F153B6EF79}" srcOrd="0" destOrd="0" parTransId="{8D7DC890-303F-48B4-AE75-8EEFCC68712B}" sibTransId="{1B96A318-089E-476F-B659-C4018D960237}"/>
    <dgm:cxn modelId="{7C4B1ACD-36D8-4E7E-8D80-04A6D5E64251}" type="presOf" srcId="{D960051F-3857-4E6D-A444-E8EDC4D7EB32}" destId="{B36F2168-1C78-4CC3-9C41-1672E8733771}" srcOrd="0" destOrd="0" presId="urn:microsoft.com/office/officeart/2005/8/layout/cycle4"/>
    <dgm:cxn modelId="{1A8C440C-7E70-48A1-B6C6-742AA610C886}" srcId="{86CBD317-F668-40F8-89A7-38F0E2571113}" destId="{4B5C8AAE-FE74-48FF-B34C-AFBDC9A37D86}" srcOrd="2" destOrd="0" parTransId="{00F34E22-3F5E-427F-964C-E832690BF648}" sibTransId="{22C774B2-BEB6-4AF2-8AB8-09B5AB77B6EA}"/>
    <dgm:cxn modelId="{4EFF2DBE-50E1-460B-A539-FD2ECA0FDDC6}" type="presOf" srcId="{540E0162-EA87-4B66-8F5B-FA988566E6AD}" destId="{96CE66B7-851A-4213-9A4A-8DD29ADA8358}" srcOrd="0" destOrd="0" presId="urn:microsoft.com/office/officeart/2005/8/layout/cycle4"/>
    <dgm:cxn modelId="{AAB2D50D-F9D7-4B7C-B19E-E6CA592F1585}" type="presOf" srcId="{9002705E-539E-4C09-8E83-CDAA2C9E2E7C}" destId="{EB9687E7-80D8-409D-83B1-9CD454E42D61}" srcOrd="0" destOrd="2" presId="urn:microsoft.com/office/officeart/2005/8/layout/cycle4"/>
    <dgm:cxn modelId="{6677A652-ED9A-493B-97C8-CEFBF0299B0E}" srcId="{86CBD317-F668-40F8-89A7-38F0E2571113}" destId="{A17B1198-6F84-43F3-A1BC-C9332C1A1B94}" srcOrd="1" destOrd="0" parTransId="{5B846F51-54E6-41AE-BD4B-073F3D485C08}" sibTransId="{7DA36712-922A-4122-9F8B-39DB592FBB15}"/>
    <dgm:cxn modelId="{F7D8DB3D-73FE-4D4B-8D9B-0786E12EBF7A}" type="presOf" srcId="{A4668F39-7644-4288-B683-EFFE7DE980F5}" destId="{D445EFF0-DA58-46B6-B612-EE47B06ABE48}" srcOrd="0" destOrd="0" presId="urn:microsoft.com/office/officeart/2005/8/layout/cycle4"/>
    <dgm:cxn modelId="{B3B5A35F-7FFF-4088-9514-8DC75767AB2B}" type="presOf" srcId="{0626CC83-B25C-4578-A346-27D83563F4A9}" destId="{EB1C85EF-694F-4CCE-8B48-A2A50EF36DFB}" srcOrd="0" destOrd="0" presId="urn:microsoft.com/office/officeart/2005/8/layout/cycle4"/>
    <dgm:cxn modelId="{2D176FEC-7A4A-40B6-985C-2BDBFE50D0E8}" type="presOf" srcId="{26429E9D-BB6B-48AB-AFB5-A8D53DF8B893}" destId="{EB9687E7-80D8-409D-83B1-9CD454E42D61}" srcOrd="0" destOrd="1" presId="urn:microsoft.com/office/officeart/2005/8/layout/cycle4"/>
    <dgm:cxn modelId="{A2BD55C0-F5DC-4D09-A6EF-99A6F44018CC}" srcId="{D960051F-3857-4E6D-A444-E8EDC4D7EB32}" destId="{540E0162-EA87-4B66-8F5B-FA988566E6AD}" srcOrd="0" destOrd="0" parTransId="{7E231659-C825-4B9E-9B55-6D02084EABD7}" sibTransId="{43321D29-3B3F-4AA1-9723-E55AE36120D2}"/>
    <dgm:cxn modelId="{143B0DD0-10A4-48D2-AC2D-512D50F1F08E}" type="presOf" srcId="{01A27408-8B61-4653-B224-314FBA8D8100}" destId="{C13DC308-6D9B-45E6-A4F5-7F0124F29040}" srcOrd="1" destOrd="1" presId="urn:microsoft.com/office/officeart/2005/8/layout/cycle4"/>
    <dgm:cxn modelId="{4CBA133F-B690-4868-889F-934DC0C936B5}" type="presOf" srcId="{26429E9D-BB6B-48AB-AFB5-A8D53DF8B893}" destId="{4EBCF477-EDDC-4CC3-AD51-39703686502F}" srcOrd="1" destOrd="1" presId="urn:microsoft.com/office/officeart/2005/8/layout/cycle4"/>
    <dgm:cxn modelId="{0FB4EE89-E15A-4784-A1DB-C93D21C5CCAE}" type="presParOf" srcId="{5B641A4A-F2E8-40C6-AD89-68485C572144}" destId="{42D4B459-B2DB-4589-9858-DE4E819AD7A3}" srcOrd="0" destOrd="0" presId="urn:microsoft.com/office/officeart/2005/8/layout/cycle4"/>
    <dgm:cxn modelId="{B34CB13B-98F1-4A06-8E0C-40D7E4EEFFA3}" type="presParOf" srcId="{42D4B459-B2DB-4589-9858-DE4E819AD7A3}" destId="{B81D4F74-6BBB-4E17-94AF-D61222ADAC16}" srcOrd="0" destOrd="0" presId="urn:microsoft.com/office/officeart/2005/8/layout/cycle4"/>
    <dgm:cxn modelId="{7A3F69C6-658E-47AC-997B-CCBCF97D6551}" type="presParOf" srcId="{B81D4F74-6BBB-4E17-94AF-D61222ADAC16}" destId="{AAC79944-2E86-4AB0-98B9-75BFD03C4F4A}" srcOrd="0" destOrd="0" presId="urn:microsoft.com/office/officeart/2005/8/layout/cycle4"/>
    <dgm:cxn modelId="{A512E89A-ABD5-431C-A933-71E4056135F4}" type="presParOf" srcId="{B81D4F74-6BBB-4E17-94AF-D61222ADAC16}" destId="{C13DC308-6D9B-45E6-A4F5-7F0124F29040}" srcOrd="1" destOrd="0" presId="urn:microsoft.com/office/officeart/2005/8/layout/cycle4"/>
    <dgm:cxn modelId="{ED9F0CF1-6F04-47AB-8237-876D9BD44F96}" type="presParOf" srcId="{42D4B459-B2DB-4589-9858-DE4E819AD7A3}" destId="{2DA82404-E298-4287-9C9E-D825BBD3CA2B}" srcOrd="1" destOrd="0" presId="urn:microsoft.com/office/officeart/2005/8/layout/cycle4"/>
    <dgm:cxn modelId="{B9B1FA7C-34D8-4388-8CCC-BB3976FFAB9C}" type="presParOf" srcId="{2DA82404-E298-4287-9C9E-D825BBD3CA2B}" destId="{EB9687E7-80D8-409D-83B1-9CD454E42D61}" srcOrd="0" destOrd="0" presId="urn:microsoft.com/office/officeart/2005/8/layout/cycle4"/>
    <dgm:cxn modelId="{5F133258-AD20-4A51-86B5-2F7003391338}" type="presParOf" srcId="{2DA82404-E298-4287-9C9E-D825BBD3CA2B}" destId="{4EBCF477-EDDC-4CC3-AD51-39703686502F}" srcOrd="1" destOrd="0" presId="urn:microsoft.com/office/officeart/2005/8/layout/cycle4"/>
    <dgm:cxn modelId="{9FA9C8FC-4E13-4C5C-9908-B45C75CF5CBB}" type="presParOf" srcId="{42D4B459-B2DB-4589-9858-DE4E819AD7A3}" destId="{6D529599-F1A4-41AB-8BAF-F309CFFEBDB4}" srcOrd="2" destOrd="0" presId="urn:microsoft.com/office/officeart/2005/8/layout/cycle4"/>
    <dgm:cxn modelId="{55EAAA81-F61D-4D7E-B3E4-3A2B09F891D8}" type="presParOf" srcId="{6D529599-F1A4-41AB-8BAF-F309CFFEBDB4}" destId="{D445EFF0-DA58-46B6-B612-EE47B06ABE48}" srcOrd="0" destOrd="0" presId="urn:microsoft.com/office/officeart/2005/8/layout/cycle4"/>
    <dgm:cxn modelId="{4FFBADF7-922D-4160-BBE8-1FF55BCF3497}" type="presParOf" srcId="{6D529599-F1A4-41AB-8BAF-F309CFFEBDB4}" destId="{FDADDD18-3CA3-4B0B-A6DA-41264AB9ADC1}" srcOrd="1" destOrd="0" presId="urn:microsoft.com/office/officeart/2005/8/layout/cycle4"/>
    <dgm:cxn modelId="{6D19BA47-4723-4E35-9641-77307428CD8E}" type="presParOf" srcId="{42D4B459-B2DB-4589-9858-DE4E819AD7A3}" destId="{8FF30E45-947C-4F29-A7C6-A2D63CD314FA}" srcOrd="3" destOrd="0" presId="urn:microsoft.com/office/officeart/2005/8/layout/cycle4"/>
    <dgm:cxn modelId="{56431277-9756-4DAA-8033-BCBCABE40B25}" type="presParOf" srcId="{8FF30E45-947C-4F29-A7C6-A2D63CD314FA}" destId="{96CE66B7-851A-4213-9A4A-8DD29ADA8358}" srcOrd="0" destOrd="0" presId="urn:microsoft.com/office/officeart/2005/8/layout/cycle4"/>
    <dgm:cxn modelId="{A05F3684-726F-4211-AC28-96B9079A48D5}" type="presParOf" srcId="{8FF30E45-947C-4F29-A7C6-A2D63CD314FA}" destId="{91CF452C-525C-4ED3-A901-61873FDFB01B}" srcOrd="1" destOrd="0" presId="urn:microsoft.com/office/officeart/2005/8/layout/cycle4"/>
    <dgm:cxn modelId="{79F8CF60-5958-42E7-98C6-E7448DD55BB7}" type="presParOf" srcId="{42D4B459-B2DB-4589-9858-DE4E819AD7A3}" destId="{2305FD54-E6E2-4C26-8E82-5073AC399FA9}" srcOrd="4" destOrd="0" presId="urn:microsoft.com/office/officeart/2005/8/layout/cycle4"/>
    <dgm:cxn modelId="{6529724F-0F14-417C-9329-AFA52B785550}" type="presParOf" srcId="{5B641A4A-F2E8-40C6-AD89-68485C572144}" destId="{42E85061-BF51-4432-9546-50034F6961D3}" srcOrd="1" destOrd="0" presId="urn:microsoft.com/office/officeart/2005/8/layout/cycle4"/>
    <dgm:cxn modelId="{826FC899-52AA-4C39-8421-36DFB84BDB26}" type="presParOf" srcId="{42E85061-BF51-4432-9546-50034F6961D3}" destId="{EB1C85EF-694F-4CCE-8B48-A2A50EF36DFB}" srcOrd="0" destOrd="0" presId="urn:microsoft.com/office/officeart/2005/8/layout/cycle4"/>
    <dgm:cxn modelId="{8F7C8ECA-C3A4-4E3E-9014-6F5D9082E634}" type="presParOf" srcId="{42E85061-BF51-4432-9546-50034F6961D3}" destId="{571181EE-61B1-4040-AB70-FBF4AC12E142}" srcOrd="1" destOrd="0" presId="urn:microsoft.com/office/officeart/2005/8/layout/cycle4"/>
    <dgm:cxn modelId="{3E6DB6E2-EE2E-4F3A-8D42-29960203F07D}" type="presParOf" srcId="{42E85061-BF51-4432-9546-50034F6961D3}" destId="{48CA008C-CB8F-4D6B-B417-70F6A4007BD1}" srcOrd="2" destOrd="0" presId="urn:microsoft.com/office/officeart/2005/8/layout/cycle4"/>
    <dgm:cxn modelId="{04CCDA15-270B-4A03-8E27-231DA8BE4A6A}" type="presParOf" srcId="{42E85061-BF51-4432-9546-50034F6961D3}" destId="{B36F2168-1C78-4CC3-9C41-1672E8733771}" srcOrd="3" destOrd="0" presId="urn:microsoft.com/office/officeart/2005/8/layout/cycle4"/>
    <dgm:cxn modelId="{BE8D8622-BC9E-4B71-A218-992ABD563095}" type="presParOf" srcId="{42E85061-BF51-4432-9546-50034F6961D3}" destId="{76EC7421-E247-445C-8CD8-A8289253B463}" srcOrd="4" destOrd="0" presId="urn:microsoft.com/office/officeart/2005/8/layout/cycle4"/>
    <dgm:cxn modelId="{13878A59-553F-42BA-A445-D0E4B6420218}" type="presParOf" srcId="{5B641A4A-F2E8-40C6-AD89-68485C572144}" destId="{593CDBE4-E41B-4934-B575-B7D84F236006}" srcOrd="2" destOrd="0" presId="urn:microsoft.com/office/officeart/2005/8/layout/cycle4"/>
    <dgm:cxn modelId="{1CB626E4-FCD5-4292-98C9-30ACB7B0DFAD}" type="presParOf" srcId="{5B641A4A-F2E8-40C6-AD89-68485C572144}" destId="{A7BD106A-6D76-466D-B6A7-478549C80AA0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AE42EDC-328E-4683-ABE8-FF8F3BE233BD}" type="doc">
      <dgm:prSet loTypeId="urn:microsoft.com/office/officeart/2009/3/layout/StepUpProcess" loCatId="process" qsTypeId="urn:microsoft.com/office/officeart/2005/8/quickstyle/simple2" qsCatId="simple" csTypeId="urn:microsoft.com/office/officeart/2005/8/colors/colorful1#1" csCatId="colorful" phldr="1"/>
      <dgm:spPr/>
      <dgm:t>
        <a:bodyPr/>
        <a:lstStyle/>
        <a:p>
          <a:endParaRPr lang="th-TH"/>
        </a:p>
      </dgm:t>
    </dgm:pt>
    <dgm:pt modelId="{A33A3D6A-19D3-4B48-B226-E512EA3BD490}">
      <dgm:prSet phldrT="[Text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เริ่มต้น</a:t>
          </a:r>
          <a:endParaRPr lang="th-TH" sz="3200" b="1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gm:t>
    </dgm:pt>
    <dgm:pt modelId="{523801A5-F802-4ACD-A2B1-0C89E67737F2}" type="parTrans" cxnId="{E37E5982-DF44-4B07-A620-11CA5841749E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0BF4D4C-CA30-46DF-B892-97EA5171228F}" type="sibTrans" cxnId="{E37E5982-DF44-4B07-A620-11CA5841749E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1DBCA74-51A7-47B3-97B3-253B48FC5324}">
      <dgm:prSet phldrT="[Text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พัฒนา</a:t>
          </a:r>
          <a:endParaRPr lang="th-TH" sz="3200" b="1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gm:t>
    </dgm:pt>
    <dgm:pt modelId="{2D3802BB-759B-45D9-B905-3A6E7F103BE0}" type="parTrans" cxnId="{1003CC86-0C84-4C3C-B87A-30DE6A52EC81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F77D95B-45C5-48AE-B508-58C4214A61D8}" type="sibTrans" cxnId="{1003CC86-0C84-4C3C-B87A-30DE6A52EC81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B05CFF1-D2E9-4DAB-AE4B-3CBD68E14FE2}">
      <dgm:prSet phldrT="[Text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ต้นแบบ</a:t>
          </a:r>
          <a:endParaRPr lang="th-TH" sz="3200" b="1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gm:t>
    </dgm:pt>
    <dgm:pt modelId="{618525F9-9CCD-4560-B148-38E05A1BD50F}" type="parTrans" cxnId="{8EC459D1-F04C-47C3-A918-27950C30F190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5F0B6F1-9D53-4178-8982-E92D8352DD13}" type="sibTrans" cxnId="{8EC459D1-F04C-47C3-A918-27950C30F190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8CFF040-F3EB-4D28-A45C-9F6A2247981A}">
      <dgm:prSet phldrT="[Text]" custT="1"/>
      <dgm:spPr/>
      <dgm:t>
        <a:bodyPr/>
        <a:lstStyle/>
        <a:p>
          <a:r>
            <a:rPr lang="th-TH" sz="3200" b="1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ผู้นำ</a:t>
          </a:r>
          <a:endParaRPr lang="th-TH" sz="3200" b="1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gm:t>
    </dgm:pt>
    <dgm:pt modelId="{DAC0247F-82F8-4985-96E2-0361DC9961A5}" type="parTrans" cxnId="{7C2D7A76-7F3A-4FA4-8026-31CA2DF59D5A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3967182-FF58-4265-8B33-56578B08EA2A}" type="sibTrans" cxnId="{7C2D7A76-7F3A-4FA4-8026-31CA2DF59D5A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1F61A16-81CF-4EDD-8E88-86BE7B4AC842}" type="pres">
      <dgm:prSet presAssocID="{8AE42EDC-328E-4683-ABE8-FF8F3BE233B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th-TH"/>
        </a:p>
      </dgm:t>
    </dgm:pt>
    <dgm:pt modelId="{304280E8-B887-467C-A20E-7D75C0CF4682}" type="pres">
      <dgm:prSet presAssocID="{A33A3D6A-19D3-4B48-B226-E512EA3BD490}" presName="composite" presStyleCnt="0"/>
      <dgm:spPr/>
    </dgm:pt>
    <dgm:pt modelId="{E1BA7686-76CC-4B1A-80C8-211CAF5BDE08}" type="pres">
      <dgm:prSet presAssocID="{A33A3D6A-19D3-4B48-B226-E512EA3BD490}" presName="LShape" presStyleLbl="alignNode1" presStyleIdx="0" presStyleCnt="7"/>
      <dgm:spPr/>
    </dgm:pt>
    <dgm:pt modelId="{B98140B4-3F0B-4E06-8BC7-3D8E6B41E7BA}" type="pres">
      <dgm:prSet presAssocID="{A33A3D6A-19D3-4B48-B226-E512EA3BD490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7D8CC32-C8B4-4976-AC8C-724B6B5EA95D}" type="pres">
      <dgm:prSet presAssocID="{A33A3D6A-19D3-4B48-B226-E512EA3BD490}" presName="Triangle" presStyleLbl="alignNode1" presStyleIdx="1" presStyleCnt="7"/>
      <dgm:spPr/>
    </dgm:pt>
    <dgm:pt modelId="{D42CB6DD-D4FE-4A83-9EE4-2D3FB6AAB62A}" type="pres">
      <dgm:prSet presAssocID="{F0BF4D4C-CA30-46DF-B892-97EA5171228F}" presName="sibTrans" presStyleCnt="0"/>
      <dgm:spPr/>
    </dgm:pt>
    <dgm:pt modelId="{B62E7473-61BC-43FA-A18F-933257DE52EE}" type="pres">
      <dgm:prSet presAssocID="{F0BF4D4C-CA30-46DF-B892-97EA5171228F}" presName="space" presStyleCnt="0"/>
      <dgm:spPr/>
    </dgm:pt>
    <dgm:pt modelId="{A38221E3-7967-4115-A4C8-241DC3E70078}" type="pres">
      <dgm:prSet presAssocID="{91DBCA74-51A7-47B3-97B3-253B48FC5324}" presName="composite" presStyleCnt="0"/>
      <dgm:spPr/>
    </dgm:pt>
    <dgm:pt modelId="{68D883E7-0927-46E5-B418-74825E774C17}" type="pres">
      <dgm:prSet presAssocID="{91DBCA74-51A7-47B3-97B3-253B48FC5324}" presName="LShape" presStyleLbl="alignNode1" presStyleIdx="2" presStyleCnt="7"/>
      <dgm:spPr/>
    </dgm:pt>
    <dgm:pt modelId="{143B6E9F-B494-4A70-B6F9-57154887E647}" type="pres">
      <dgm:prSet presAssocID="{91DBCA74-51A7-47B3-97B3-253B48FC5324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AB162AD-E7E0-46CF-9079-BEAE1FFDC41E}" type="pres">
      <dgm:prSet presAssocID="{91DBCA74-51A7-47B3-97B3-253B48FC5324}" presName="Triangle" presStyleLbl="alignNode1" presStyleIdx="3" presStyleCnt="7"/>
      <dgm:spPr/>
    </dgm:pt>
    <dgm:pt modelId="{EB350E1F-7174-4230-AD7A-0F28C3867003}" type="pres">
      <dgm:prSet presAssocID="{CF77D95B-45C5-48AE-B508-58C4214A61D8}" presName="sibTrans" presStyleCnt="0"/>
      <dgm:spPr/>
    </dgm:pt>
    <dgm:pt modelId="{9D02F440-A6D4-4217-A1DF-55218A387E92}" type="pres">
      <dgm:prSet presAssocID="{CF77D95B-45C5-48AE-B508-58C4214A61D8}" presName="space" presStyleCnt="0"/>
      <dgm:spPr/>
    </dgm:pt>
    <dgm:pt modelId="{8BBF0077-0F50-4786-9A0F-44D2CCBF7B78}" type="pres">
      <dgm:prSet presAssocID="{CB05CFF1-D2E9-4DAB-AE4B-3CBD68E14FE2}" presName="composite" presStyleCnt="0"/>
      <dgm:spPr/>
    </dgm:pt>
    <dgm:pt modelId="{93ABD50E-4A45-4A68-ABF1-54CA08D427A0}" type="pres">
      <dgm:prSet presAssocID="{CB05CFF1-D2E9-4DAB-AE4B-3CBD68E14FE2}" presName="LShape" presStyleLbl="alignNode1" presStyleIdx="4" presStyleCnt="7"/>
      <dgm:spPr/>
    </dgm:pt>
    <dgm:pt modelId="{5D0E9C52-8E81-4766-8EA1-C5A41BBA213C}" type="pres">
      <dgm:prSet presAssocID="{CB05CFF1-D2E9-4DAB-AE4B-3CBD68E14FE2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50D9BDA-06B6-452C-8BEF-8228722532E0}" type="pres">
      <dgm:prSet presAssocID="{CB05CFF1-D2E9-4DAB-AE4B-3CBD68E14FE2}" presName="Triangle" presStyleLbl="alignNode1" presStyleIdx="5" presStyleCnt="7"/>
      <dgm:spPr/>
    </dgm:pt>
    <dgm:pt modelId="{E9339E21-A442-44AA-827B-ACE89D2452EA}" type="pres">
      <dgm:prSet presAssocID="{95F0B6F1-9D53-4178-8982-E92D8352DD13}" presName="sibTrans" presStyleCnt="0"/>
      <dgm:spPr/>
    </dgm:pt>
    <dgm:pt modelId="{33E5E355-9150-4D8B-B8E3-34715F5AF5DD}" type="pres">
      <dgm:prSet presAssocID="{95F0B6F1-9D53-4178-8982-E92D8352DD13}" presName="space" presStyleCnt="0"/>
      <dgm:spPr/>
    </dgm:pt>
    <dgm:pt modelId="{8972A54C-987E-481C-A0AD-8B84EB4618C3}" type="pres">
      <dgm:prSet presAssocID="{88CFF040-F3EB-4D28-A45C-9F6A2247981A}" presName="composite" presStyleCnt="0"/>
      <dgm:spPr/>
    </dgm:pt>
    <dgm:pt modelId="{A5FBE0C9-A3FA-456D-A749-DA06C917B1F2}" type="pres">
      <dgm:prSet presAssocID="{88CFF040-F3EB-4D28-A45C-9F6A2247981A}" presName="LShape" presStyleLbl="alignNode1" presStyleIdx="6" presStyleCnt="7"/>
      <dgm:spPr/>
    </dgm:pt>
    <dgm:pt modelId="{C6999BFF-66FD-41CC-8950-E28246E4E57B}" type="pres">
      <dgm:prSet presAssocID="{88CFF040-F3EB-4D28-A45C-9F6A2247981A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663ED23-7B1C-4A34-ADCB-C97E8651AC1F}" type="presOf" srcId="{91DBCA74-51A7-47B3-97B3-253B48FC5324}" destId="{143B6E9F-B494-4A70-B6F9-57154887E647}" srcOrd="0" destOrd="0" presId="urn:microsoft.com/office/officeart/2009/3/layout/StepUpProcess"/>
    <dgm:cxn modelId="{54C31EA8-4D08-4742-A0CA-24F460F3964A}" type="presOf" srcId="{A33A3D6A-19D3-4B48-B226-E512EA3BD490}" destId="{B98140B4-3F0B-4E06-8BC7-3D8E6B41E7BA}" srcOrd="0" destOrd="0" presId="urn:microsoft.com/office/officeart/2009/3/layout/StepUpProcess"/>
    <dgm:cxn modelId="{59CE9B77-5E85-4622-9014-22E3A0981AB9}" type="presOf" srcId="{CB05CFF1-D2E9-4DAB-AE4B-3CBD68E14FE2}" destId="{5D0E9C52-8E81-4766-8EA1-C5A41BBA213C}" srcOrd="0" destOrd="0" presId="urn:microsoft.com/office/officeart/2009/3/layout/StepUpProcess"/>
    <dgm:cxn modelId="{7C2D7A76-7F3A-4FA4-8026-31CA2DF59D5A}" srcId="{8AE42EDC-328E-4683-ABE8-FF8F3BE233BD}" destId="{88CFF040-F3EB-4D28-A45C-9F6A2247981A}" srcOrd="3" destOrd="0" parTransId="{DAC0247F-82F8-4985-96E2-0361DC9961A5}" sibTransId="{B3967182-FF58-4265-8B33-56578B08EA2A}"/>
    <dgm:cxn modelId="{E37E5982-DF44-4B07-A620-11CA5841749E}" srcId="{8AE42EDC-328E-4683-ABE8-FF8F3BE233BD}" destId="{A33A3D6A-19D3-4B48-B226-E512EA3BD490}" srcOrd="0" destOrd="0" parTransId="{523801A5-F802-4ACD-A2B1-0C89E67737F2}" sibTransId="{F0BF4D4C-CA30-46DF-B892-97EA5171228F}"/>
    <dgm:cxn modelId="{BEF5B33C-DBD6-46E9-97C3-5F3E837718D3}" type="presOf" srcId="{88CFF040-F3EB-4D28-A45C-9F6A2247981A}" destId="{C6999BFF-66FD-41CC-8950-E28246E4E57B}" srcOrd="0" destOrd="0" presId="urn:microsoft.com/office/officeart/2009/3/layout/StepUpProcess"/>
    <dgm:cxn modelId="{8EC459D1-F04C-47C3-A918-27950C30F190}" srcId="{8AE42EDC-328E-4683-ABE8-FF8F3BE233BD}" destId="{CB05CFF1-D2E9-4DAB-AE4B-3CBD68E14FE2}" srcOrd="2" destOrd="0" parTransId="{618525F9-9CCD-4560-B148-38E05A1BD50F}" sibTransId="{95F0B6F1-9D53-4178-8982-E92D8352DD13}"/>
    <dgm:cxn modelId="{BDF4ED8F-79FE-4B76-8E08-E3658AE9953B}" type="presOf" srcId="{8AE42EDC-328E-4683-ABE8-FF8F3BE233BD}" destId="{51F61A16-81CF-4EDD-8E88-86BE7B4AC842}" srcOrd="0" destOrd="0" presId="urn:microsoft.com/office/officeart/2009/3/layout/StepUpProcess"/>
    <dgm:cxn modelId="{1003CC86-0C84-4C3C-B87A-30DE6A52EC81}" srcId="{8AE42EDC-328E-4683-ABE8-FF8F3BE233BD}" destId="{91DBCA74-51A7-47B3-97B3-253B48FC5324}" srcOrd="1" destOrd="0" parTransId="{2D3802BB-759B-45D9-B905-3A6E7F103BE0}" sibTransId="{CF77D95B-45C5-48AE-B508-58C4214A61D8}"/>
    <dgm:cxn modelId="{D9374A56-7FBE-49BC-9B5F-CAE69ADACB3E}" type="presParOf" srcId="{51F61A16-81CF-4EDD-8E88-86BE7B4AC842}" destId="{304280E8-B887-467C-A20E-7D75C0CF4682}" srcOrd="0" destOrd="0" presId="urn:microsoft.com/office/officeart/2009/3/layout/StepUpProcess"/>
    <dgm:cxn modelId="{2D55C9F7-CBB9-4237-B25D-73A07B9A5E97}" type="presParOf" srcId="{304280E8-B887-467C-A20E-7D75C0CF4682}" destId="{E1BA7686-76CC-4B1A-80C8-211CAF5BDE08}" srcOrd="0" destOrd="0" presId="urn:microsoft.com/office/officeart/2009/3/layout/StepUpProcess"/>
    <dgm:cxn modelId="{7BEE4B5A-F269-4A4F-A96C-200B1FB89B6A}" type="presParOf" srcId="{304280E8-B887-467C-A20E-7D75C0CF4682}" destId="{B98140B4-3F0B-4E06-8BC7-3D8E6B41E7BA}" srcOrd="1" destOrd="0" presId="urn:microsoft.com/office/officeart/2009/3/layout/StepUpProcess"/>
    <dgm:cxn modelId="{1956C568-FB94-481E-BE1C-3EF5683C95FC}" type="presParOf" srcId="{304280E8-B887-467C-A20E-7D75C0CF4682}" destId="{47D8CC32-C8B4-4976-AC8C-724B6B5EA95D}" srcOrd="2" destOrd="0" presId="urn:microsoft.com/office/officeart/2009/3/layout/StepUpProcess"/>
    <dgm:cxn modelId="{E3237373-8898-48A2-B836-F791F3485EA2}" type="presParOf" srcId="{51F61A16-81CF-4EDD-8E88-86BE7B4AC842}" destId="{D42CB6DD-D4FE-4A83-9EE4-2D3FB6AAB62A}" srcOrd="1" destOrd="0" presId="urn:microsoft.com/office/officeart/2009/3/layout/StepUpProcess"/>
    <dgm:cxn modelId="{BA9EFEED-8D56-4E3E-93B0-909B04DB4528}" type="presParOf" srcId="{D42CB6DD-D4FE-4A83-9EE4-2D3FB6AAB62A}" destId="{B62E7473-61BC-43FA-A18F-933257DE52EE}" srcOrd="0" destOrd="0" presId="urn:microsoft.com/office/officeart/2009/3/layout/StepUpProcess"/>
    <dgm:cxn modelId="{1B7729F1-BE39-48AB-AB4A-68A985CF9B35}" type="presParOf" srcId="{51F61A16-81CF-4EDD-8E88-86BE7B4AC842}" destId="{A38221E3-7967-4115-A4C8-241DC3E70078}" srcOrd="2" destOrd="0" presId="urn:microsoft.com/office/officeart/2009/3/layout/StepUpProcess"/>
    <dgm:cxn modelId="{D90F7279-143A-4E36-818D-E28B06E3517C}" type="presParOf" srcId="{A38221E3-7967-4115-A4C8-241DC3E70078}" destId="{68D883E7-0927-46E5-B418-74825E774C17}" srcOrd="0" destOrd="0" presId="urn:microsoft.com/office/officeart/2009/3/layout/StepUpProcess"/>
    <dgm:cxn modelId="{5942133A-CAD9-4115-80D8-B4A29FE71165}" type="presParOf" srcId="{A38221E3-7967-4115-A4C8-241DC3E70078}" destId="{143B6E9F-B494-4A70-B6F9-57154887E647}" srcOrd="1" destOrd="0" presId="urn:microsoft.com/office/officeart/2009/3/layout/StepUpProcess"/>
    <dgm:cxn modelId="{EC1B4931-ED68-4154-90E5-E309004D00AF}" type="presParOf" srcId="{A38221E3-7967-4115-A4C8-241DC3E70078}" destId="{FAB162AD-E7E0-46CF-9079-BEAE1FFDC41E}" srcOrd="2" destOrd="0" presId="urn:microsoft.com/office/officeart/2009/3/layout/StepUpProcess"/>
    <dgm:cxn modelId="{41BC92A7-70FF-458C-B581-118F579EC6A5}" type="presParOf" srcId="{51F61A16-81CF-4EDD-8E88-86BE7B4AC842}" destId="{EB350E1F-7174-4230-AD7A-0F28C3867003}" srcOrd="3" destOrd="0" presId="urn:microsoft.com/office/officeart/2009/3/layout/StepUpProcess"/>
    <dgm:cxn modelId="{6FCB0239-AD78-4734-8BE8-83A6D408764C}" type="presParOf" srcId="{EB350E1F-7174-4230-AD7A-0F28C3867003}" destId="{9D02F440-A6D4-4217-A1DF-55218A387E92}" srcOrd="0" destOrd="0" presId="urn:microsoft.com/office/officeart/2009/3/layout/StepUpProcess"/>
    <dgm:cxn modelId="{D38AF5AE-C53D-40C3-BC28-F5CB032F4E91}" type="presParOf" srcId="{51F61A16-81CF-4EDD-8E88-86BE7B4AC842}" destId="{8BBF0077-0F50-4786-9A0F-44D2CCBF7B78}" srcOrd="4" destOrd="0" presId="urn:microsoft.com/office/officeart/2009/3/layout/StepUpProcess"/>
    <dgm:cxn modelId="{0987F7D4-FAEA-47EB-8B97-180027BE368A}" type="presParOf" srcId="{8BBF0077-0F50-4786-9A0F-44D2CCBF7B78}" destId="{93ABD50E-4A45-4A68-ABF1-54CA08D427A0}" srcOrd="0" destOrd="0" presId="urn:microsoft.com/office/officeart/2009/3/layout/StepUpProcess"/>
    <dgm:cxn modelId="{8BB9FBEC-1FE0-4C30-A414-A0CA141D3EB3}" type="presParOf" srcId="{8BBF0077-0F50-4786-9A0F-44D2CCBF7B78}" destId="{5D0E9C52-8E81-4766-8EA1-C5A41BBA213C}" srcOrd="1" destOrd="0" presId="urn:microsoft.com/office/officeart/2009/3/layout/StepUpProcess"/>
    <dgm:cxn modelId="{D399629B-77F5-46F2-ADB9-F6598AB684FE}" type="presParOf" srcId="{8BBF0077-0F50-4786-9A0F-44D2CCBF7B78}" destId="{A50D9BDA-06B6-452C-8BEF-8228722532E0}" srcOrd="2" destOrd="0" presId="urn:microsoft.com/office/officeart/2009/3/layout/StepUpProcess"/>
    <dgm:cxn modelId="{B29D13D6-B036-4780-8700-D0A2F02C7382}" type="presParOf" srcId="{51F61A16-81CF-4EDD-8E88-86BE7B4AC842}" destId="{E9339E21-A442-44AA-827B-ACE89D2452EA}" srcOrd="5" destOrd="0" presId="urn:microsoft.com/office/officeart/2009/3/layout/StepUpProcess"/>
    <dgm:cxn modelId="{B6429B9D-1B98-4660-84B3-D8077D96E933}" type="presParOf" srcId="{E9339E21-A442-44AA-827B-ACE89D2452EA}" destId="{33E5E355-9150-4D8B-B8E3-34715F5AF5DD}" srcOrd="0" destOrd="0" presId="urn:microsoft.com/office/officeart/2009/3/layout/StepUpProcess"/>
    <dgm:cxn modelId="{17AA8ACE-E7DB-40BB-869C-36BF88C10379}" type="presParOf" srcId="{51F61A16-81CF-4EDD-8E88-86BE7B4AC842}" destId="{8972A54C-987E-481C-A0AD-8B84EB4618C3}" srcOrd="6" destOrd="0" presId="urn:microsoft.com/office/officeart/2009/3/layout/StepUpProcess"/>
    <dgm:cxn modelId="{557E3509-8A48-4FE4-9F03-7FC2AA1A5F7D}" type="presParOf" srcId="{8972A54C-987E-481C-A0AD-8B84EB4618C3}" destId="{A5FBE0C9-A3FA-456D-A749-DA06C917B1F2}" srcOrd="0" destOrd="0" presId="urn:microsoft.com/office/officeart/2009/3/layout/StepUpProcess"/>
    <dgm:cxn modelId="{5655A098-069A-4C21-9230-BE5F118D34C0}" type="presParOf" srcId="{8972A54C-987E-481C-A0AD-8B84EB4618C3}" destId="{C6999BFF-66FD-41CC-8950-E28246E4E57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2BA0D43-7B87-4D99-9FCE-B3B76647601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9849E2B-700F-40A9-AFD1-617528B07F98}">
      <dgm:prSet custT="1"/>
      <dgm:spPr/>
      <dgm:t>
        <a:bodyPr/>
        <a:lstStyle/>
        <a:p>
          <a:r>
            <a:rPr lang="th-TH" sz="2400" b="1" dirty="0" smtClean="0"/>
            <a:t>คณะกรรมการอำนวยการการ</a:t>
          </a:r>
        </a:p>
        <a:p>
          <a:r>
            <a:rPr lang="th-TH" sz="2400" b="1" dirty="0" smtClean="0"/>
            <a:t>จัดการเรียนการสอนสะเต็มศึกษาในสถานศึกษา</a:t>
          </a:r>
          <a:endParaRPr lang="en-GB" sz="2400" b="1" dirty="0"/>
        </a:p>
      </dgm:t>
    </dgm:pt>
    <dgm:pt modelId="{658726D3-8089-4066-8662-E3629214B236}" type="parTrans" cxnId="{DE40FC83-6303-42FE-8307-72192276FD5F}">
      <dgm:prSet/>
      <dgm:spPr/>
      <dgm:t>
        <a:bodyPr/>
        <a:lstStyle/>
        <a:p>
          <a:endParaRPr lang="en-GB"/>
        </a:p>
      </dgm:t>
    </dgm:pt>
    <dgm:pt modelId="{1BCFD334-4653-4696-9DC2-625DAA2E3616}" type="sibTrans" cxnId="{DE40FC83-6303-42FE-8307-72192276FD5F}">
      <dgm:prSet/>
      <dgm:spPr/>
      <dgm:t>
        <a:bodyPr/>
        <a:lstStyle/>
        <a:p>
          <a:endParaRPr lang="en-GB"/>
        </a:p>
      </dgm:t>
    </dgm:pt>
    <dgm:pt modelId="{CBC8D8F4-2F3E-4B72-9FAE-4B1D16D21B9D}">
      <dgm:prSet custT="1"/>
      <dgm:spPr/>
      <dgm:t>
        <a:bodyPr/>
        <a:lstStyle/>
        <a:p>
          <a:r>
            <a:rPr lang="th-TH" sz="2400" b="1" dirty="0" smtClean="0"/>
            <a:t>คณะกรรมการ</a:t>
          </a:r>
        </a:p>
        <a:p>
          <a:r>
            <a:rPr lang="th-TH" sz="2400" b="1" dirty="0" smtClean="0"/>
            <a:t>พัฒนาหลักสูตรการจัดการเรียนการสอนสะเต็มศึกษาในสถานศึกษา</a:t>
          </a:r>
          <a:endParaRPr lang="en-GB" sz="2400" b="1" dirty="0"/>
        </a:p>
      </dgm:t>
    </dgm:pt>
    <dgm:pt modelId="{00DFFD0F-A63D-49E3-9D47-EB6244FC83CA}" type="parTrans" cxnId="{3233DCA6-4FB1-46BD-AAB1-8CBF6DF45943}">
      <dgm:prSet/>
      <dgm:spPr/>
      <dgm:t>
        <a:bodyPr/>
        <a:lstStyle/>
        <a:p>
          <a:endParaRPr lang="en-GB"/>
        </a:p>
      </dgm:t>
    </dgm:pt>
    <dgm:pt modelId="{645E9166-C43D-47C5-A8D4-E969EF10CD90}" type="sibTrans" cxnId="{3233DCA6-4FB1-46BD-AAB1-8CBF6DF45943}">
      <dgm:prSet/>
      <dgm:spPr/>
      <dgm:t>
        <a:bodyPr/>
        <a:lstStyle/>
        <a:p>
          <a:endParaRPr lang="en-GB"/>
        </a:p>
      </dgm:t>
    </dgm:pt>
    <dgm:pt modelId="{0691CB76-6E6A-4DF6-B615-C3CD6B0AD53B}">
      <dgm:prSet custT="1"/>
      <dgm:spPr/>
      <dgm:t>
        <a:bodyPr/>
        <a:lstStyle/>
        <a:p>
          <a:r>
            <a:rPr lang="th-TH" sz="2400" b="1" dirty="0" smtClean="0"/>
            <a:t>คณะกรรมการ</a:t>
          </a:r>
        </a:p>
        <a:p>
          <a:r>
            <a:rPr lang="th-TH" sz="2400" b="1" dirty="0" smtClean="0"/>
            <a:t>ขับเคลื่อนการจัดการเรียนการสอนสะเต็มศึกษาในสถานศึกษา</a:t>
          </a:r>
          <a:endParaRPr lang="en-GB" sz="2400" b="1" dirty="0"/>
        </a:p>
      </dgm:t>
    </dgm:pt>
    <dgm:pt modelId="{8CF3BA00-68F5-4A41-A940-925ADF1C6FCA}" type="parTrans" cxnId="{F07C76A5-398B-4A17-B542-4CD8585FBDD9}">
      <dgm:prSet/>
      <dgm:spPr/>
      <dgm:t>
        <a:bodyPr/>
        <a:lstStyle/>
        <a:p>
          <a:endParaRPr lang="en-GB"/>
        </a:p>
      </dgm:t>
    </dgm:pt>
    <dgm:pt modelId="{96F8169F-73BC-4EB2-B6A5-D5568570293E}" type="sibTrans" cxnId="{F07C76A5-398B-4A17-B542-4CD8585FBDD9}">
      <dgm:prSet/>
      <dgm:spPr/>
      <dgm:t>
        <a:bodyPr/>
        <a:lstStyle/>
        <a:p>
          <a:endParaRPr lang="en-GB"/>
        </a:p>
      </dgm:t>
    </dgm:pt>
    <dgm:pt modelId="{1CD8D611-6A7A-4BFF-B793-507E96CE7EFF}" type="pres">
      <dgm:prSet presAssocID="{B2BA0D43-7B87-4D99-9FCE-B3B766476017}" presName="compositeShape" presStyleCnt="0">
        <dgm:presLayoutVars>
          <dgm:dir/>
          <dgm:resizeHandles/>
        </dgm:presLayoutVars>
      </dgm:prSet>
      <dgm:spPr/>
    </dgm:pt>
    <dgm:pt modelId="{8FDCF725-00BB-4995-91A8-781B7246999F}" type="pres">
      <dgm:prSet presAssocID="{B2BA0D43-7B87-4D99-9FCE-B3B766476017}" presName="pyramid" presStyleLbl="node1" presStyleIdx="0" presStyleCnt="1" custLinFactNeighborX="-31596"/>
      <dgm:spPr/>
    </dgm:pt>
    <dgm:pt modelId="{D5A48BE7-A405-45B8-8673-9024C3B42E9F}" type="pres">
      <dgm:prSet presAssocID="{B2BA0D43-7B87-4D99-9FCE-B3B766476017}" presName="theList" presStyleCnt="0"/>
      <dgm:spPr/>
    </dgm:pt>
    <dgm:pt modelId="{E217C5DA-71BA-4742-B503-4F39F8506559}" type="pres">
      <dgm:prSet presAssocID="{39849E2B-700F-40A9-AFD1-617528B07F98}" presName="aNode" presStyleLbl="fgAcc1" presStyleIdx="0" presStyleCnt="3" custScaleX="183930" custLinFactNeighborX="13294" custLinFactNeighborY="5796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1FE613-9715-447A-9794-8E915CCD422B}" type="pres">
      <dgm:prSet presAssocID="{39849E2B-700F-40A9-AFD1-617528B07F98}" presName="aSpace" presStyleCnt="0"/>
      <dgm:spPr/>
    </dgm:pt>
    <dgm:pt modelId="{CBF5045F-3F4E-4857-AAF9-A0C67F668878}" type="pres">
      <dgm:prSet presAssocID="{CBC8D8F4-2F3E-4B72-9FAE-4B1D16D21B9D}" presName="aNode" presStyleLbl="fgAcc1" presStyleIdx="1" presStyleCnt="3" custScaleX="183930" custLinFactNeighborX="13294" custLinFactNeighborY="5796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E2191A-E644-4962-BB6B-33B9C472D41F}" type="pres">
      <dgm:prSet presAssocID="{CBC8D8F4-2F3E-4B72-9FAE-4B1D16D21B9D}" presName="aSpace" presStyleCnt="0"/>
      <dgm:spPr/>
    </dgm:pt>
    <dgm:pt modelId="{2A2AEC86-8761-402C-AD96-3B31DE44025C}" type="pres">
      <dgm:prSet presAssocID="{0691CB76-6E6A-4DF6-B615-C3CD6B0AD53B}" presName="aNode" presStyleLbl="fgAcc1" presStyleIdx="2" presStyleCnt="3" custScaleX="183930" custLinFactNeighborX="13294" custLinFactNeighborY="5796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3DE6A67-3490-472B-BA89-FB9956C139D5}" type="pres">
      <dgm:prSet presAssocID="{0691CB76-6E6A-4DF6-B615-C3CD6B0AD53B}" presName="aSpace" presStyleCnt="0"/>
      <dgm:spPr/>
    </dgm:pt>
  </dgm:ptLst>
  <dgm:cxnLst>
    <dgm:cxn modelId="{3233DCA6-4FB1-46BD-AAB1-8CBF6DF45943}" srcId="{B2BA0D43-7B87-4D99-9FCE-B3B766476017}" destId="{CBC8D8F4-2F3E-4B72-9FAE-4B1D16D21B9D}" srcOrd="1" destOrd="0" parTransId="{00DFFD0F-A63D-49E3-9D47-EB6244FC83CA}" sibTransId="{645E9166-C43D-47C5-A8D4-E969EF10CD90}"/>
    <dgm:cxn modelId="{DE40FC83-6303-42FE-8307-72192276FD5F}" srcId="{B2BA0D43-7B87-4D99-9FCE-B3B766476017}" destId="{39849E2B-700F-40A9-AFD1-617528B07F98}" srcOrd="0" destOrd="0" parTransId="{658726D3-8089-4066-8662-E3629214B236}" sibTransId="{1BCFD334-4653-4696-9DC2-625DAA2E3616}"/>
    <dgm:cxn modelId="{DCFE5BBA-462E-4100-A3FE-5B7D422FE8E2}" type="presOf" srcId="{B2BA0D43-7B87-4D99-9FCE-B3B766476017}" destId="{1CD8D611-6A7A-4BFF-B793-507E96CE7EFF}" srcOrd="0" destOrd="0" presId="urn:microsoft.com/office/officeart/2005/8/layout/pyramid2"/>
    <dgm:cxn modelId="{DCA950FF-19F5-45AE-B1F9-3561E3264490}" type="presOf" srcId="{39849E2B-700F-40A9-AFD1-617528B07F98}" destId="{E217C5DA-71BA-4742-B503-4F39F8506559}" srcOrd="0" destOrd="0" presId="urn:microsoft.com/office/officeart/2005/8/layout/pyramid2"/>
    <dgm:cxn modelId="{BAE82F9D-540A-413F-8989-875D2F135EE2}" type="presOf" srcId="{CBC8D8F4-2F3E-4B72-9FAE-4B1D16D21B9D}" destId="{CBF5045F-3F4E-4857-AAF9-A0C67F668878}" srcOrd="0" destOrd="0" presId="urn:microsoft.com/office/officeart/2005/8/layout/pyramid2"/>
    <dgm:cxn modelId="{F07C76A5-398B-4A17-B542-4CD8585FBDD9}" srcId="{B2BA0D43-7B87-4D99-9FCE-B3B766476017}" destId="{0691CB76-6E6A-4DF6-B615-C3CD6B0AD53B}" srcOrd="2" destOrd="0" parTransId="{8CF3BA00-68F5-4A41-A940-925ADF1C6FCA}" sibTransId="{96F8169F-73BC-4EB2-B6A5-D5568570293E}"/>
    <dgm:cxn modelId="{0417C232-FF74-4F8F-9459-8FBDC6B1E602}" type="presOf" srcId="{0691CB76-6E6A-4DF6-B615-C3CD6B0AD53B}" destId="{2A2AEC86-8761-402C-AD96-3B31DE44025C}" srcOrd="0" destOrd="0" presId="urn:microsoft.com/office/officeart/2005/8/layout/pyramid2"/>
    <dgm:cxn modelId="{C537E495-A3C7-456C-B126-EF7A6D6DDCED}" type="presParOf" srcId="{1CD8D611-6A7A-4BFF-B793-507E96CE7EFF}" destId="{8FDCF725-00BB-4995-91A8-781B7246999F}" srcOrd="0" destOrd="0" presId="urn:microsoft.com/office/officeart/2005/8/layout/pyramid2"/>
    <dgm:cxn modelId="{BEA62E94-23A8-4680-85CC-47FE60F9464A}" type="presParOf" srcId="{1CD8D611-6A7A-4BFF-B793-507E96CE7EFF}" destId="{D5A48BE7-A405-45B8-8673-9024C3B42E9F}" srcOrd="1" destOrd="0" presId="urn:microsoft.com/office/officeart/2005/8/layout/pyramid2"/>
    <dgm:cxn modelId="{756436CE-7B97-4630-8966-3A6E044A3630}" type="presParOf" srcId="{D5A48BE7-A405-45B8-8673-9024C3B42E9F}" destId="{E217C5DA-71BA-4742-B503-4F39F8506559}" srcOrd="0" destOrd="0" presId="urn:microsoft.com/office/officeart/2005/8/layout/pyramid2"/>
    <dgm:cxn modelId="{03684C0A-4D6F-4093-8F40-8A58C0F4FF59}" type="presParOf" srcId="{D5A48BE7-A405-45B8-8673-9024C3B42E9F}" destId="{301FE613-9715-447A-9794-8E915CCD422B}" srcOrd="1" destOrd="0" presId="urn:microsoft.com/office/officeart/2005/8/layout/pyramid2"/>
    <dgm:cxn modelId="{D5FA7FB6-CB8F-4C7F-96EC-3E2EDFF70F78}" type="presParOf" srcId="{D5A48BE7-A405-45B8-8673-9024C3B42E9F}" destId="{CBF5045F-3F4E-4857-AAF9-A0C67F668878}" srcOrd="2" destOrd="0" presId="urn:microsoft.com/office/officeart/2005/8/layout/pyramid2"/>
    <dgm:cxn modelId="{356A7274-337C-476C-8991-6AF84CE9CD6E}" type="presParOf" srcId="{D5A48BE7-A405-45B8-8673-9024C3B42E9F}" destId="{5FE2191A-E644-4962-BB6B-33B9C472D41F}" srcOrd="3" destOrd="0" presId="urn:microsoft.com/office/officeart/2005/8/layout/pyramid2"/>
    <dgm:cxn modelId="{4EF8BF6F-23BC-4806-83E1-3786CE9BAC20}" type="presParOf" srcId="{D5A48BE7-A405-45B8-8673-9024C3B42E9F}" destId="{2A2AEC86-8761-402C-AD96-3B31DE44025C}" srcOrd="4" destOrd="0" presId="urn:microsoft.com/office/officeart/2005/8/layout/pyramid2"/>
    <dgm:cxn modelId="{B2B07B32-25AB-40B2-89F4-6FFEA4AB4A78}" type="presParOf" srcId="{D5A48BE7-A405-45B8-8673-9024C3B42E9F}" destId="{43DE6A67-3490-472B-BA89-FB9956C139D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45EFF0-DA58-46B6-B612-EE47B06ABE48}">
      <dsp:nvSpPr>
        <dsp:cNvPr id="0" name=""/>
        <dsp:cNvSpPr/>
      </dsp:nvSpPr>
      <dsp:spPr>
        <a:xfrm>
          <a:off x="2929661" y="1924916"/>
          <a:ext cx="1683066" cy="9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200" b="1" kern="1200" dirty="0" smtClean="0"/>
            <a:t>การทดสอบสมรรถภาพทางกาย</a:t>
          </a:r>
          <a:endParaRPr lang="th-TH" sz="1200" b="1" kern="1200" dirty="0"/>
        </a:p>
      </dsp:txBody>
      <dsp:txXfrm>
        <a:off x="3454479" y="2171275"/>
        <a:ext cx="1138350" cy="639586"/>
      </dsp:txXfrm>
    </dsp:sp>
    <dsp:sp modelId="{96CE66B7-851A-4213-9A4A-8DD29ADA8358}">
      <dsp:nvSpPr>
        <dsp:cNvPr id="0" name=""/>
        <dsp:cNvSpPr/>
      </dsp:nvSpPr>
      <dsp:spPr>
        <a:xfrm>
          <a:off x="648069" y="1924916"/>
          <a:ext cx="1683066" cy="9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200" b="1" kern="1200" dirty="0" smtClean="0"/>
            <a:t>ทำได้ด้วยมือเด็ก</a:t>
          </a:r>
          <a:endParaRPr lang="th-TH" sz="1200" b="1" kern="1200" dirty="0"/>
        </a:p>
      </dsp:txBody>
      <dsp:txXfrm>
        <a:off x="667967" y="2171275"/>
        <a:ext cx="1138350" cy="639586"/>
      </dsp:txXfrm>
    </dsp:sp>
    <dsp:sp modelId="{EB9687E7-80D8-409D-83B1-9CD454E42D61}">
      <dsp:nvSpPr>
        <dsp:cNvPr id="0" name=""/>
        <dsp:cNvSpPr/>
      </dsp:nvSpPr>
      <dsp:spPr>
        <a:xfrm>
          <a:off x="2929661" y="0"/>
          <a:ext cx="1683066" cy="9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200" b="1" kern="1200" dirty="0" smtClean="0"/>
            <a:t>ต้นไม้ของพ่อ</a:t>
          </a:r>
          <a:endParaRPr lang="th-TH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200" b="1" kern="1200" dirty="0" smtClean="0"/>
            <a:t>วินัย </a:t>
          </a:r>
          <a:endParaRPr lang="th-TH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200" b="1" kern="1200" dirty="0" smtClean="0"/>
            <a:t>คุณธรรม</a:t>
          </a:r>
          <a:endParaRPr lang="th-TH" sz="1200" b="1" kern="1200" dirty="0"/>
        </a:p>
      </dsp:txBody>
      <dsp:txXfrm>
        <a:off x="3454479" y="19898"/>
        <a:ext cx="1138350" cy="639586"/>
      </dsp:txXfrm>
    </dsp:sp>
    <dsp:sp modelId="{AAC79944-2E86-4AB0-98B9-75BFD03C4F4A}">
      <dsp:nvSpPr>
        <dsp:cNvPr id="0" name=""/>
        <dsp:cNvSpPr/>
      </dsp:nvSpPr>
      <dsp:spPr>
        <a:xfrm>
          <a:off x="648069" y="0"/>
          <a:ext cx="1683066" cy="9058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200" b="1" kern="1200" dirty="0" smtClean="0"/>
            <a:t>เครื่องบินกระดาษ</a:t>
          </a:r>
          <a:endParaRPr lang="th-TH" sz="12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200" b="1" kern="1200" dirty="0" smtClean="0"/>
            <a:t>ปัญหาโลก ปัญหาเรา</a:t>
          </a:r>
          <a:endParaRPr lang="th-TH" sz="1200" b="1" kern="1200" dirty="0"/>
        </a:p>
      </dsp:txBody>
      <dsp:txXfrm>
        <a:off x="667967" y="19898"/>
        <a:ext cx="1138350" cy="639586"/>
      </dsp:txXfrm>
    </dsp:sp>
    <dsp:sp modelId="{EB1C85EF-694F-4CCE-8B48-A2A50EF36DFB}">
      <dsp:nvSpPr>
        <dsp:cNvPr id="0" name=""/>
        <dsp:cNvSpPr/>
      </dsp:nvSpPr>
      <dsp:spPr>
        <a:xfrm>
          <a:off x="1376372" y="161353"/>
          <a:ext cx="1225719" cy="1225719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>
              <a:solidFill>
                <a:schemeClr val="tx1"/>
              </a:solidFill>
            </a:rPr>
            <a:t>Head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300" b="1" kern="1200" smtClean="0">
              <a:solidFill>
                <a:schemeClr val="tx1"/>
              </a:solidFill>
            </a:rPr>
            <a:t>พัฒนาทักษะการคิด</a:t>
          </a:r>
          <a:endParaRPr lang="th-TH" sz="1300" b="1" kern="1200" dirty="0">
            <a:solidFill>
              <a:schemeClr val="tx1"/>
            </a:solidFill>
          </a:endParaRPr>
        </a:p>
      </dsp:txBody>
      <dsp:txXfrm>
        <a:off x="1735377" y="520358"/>
        <a:ext cx="866714" cy="866714"/>
      </dsp:txXfrm>
    </dsp:sp>
    <dsp:sp modelId="{571181EE-61B1-4040-AB70-FBF4AC12E142}">
      <dsp:nvSpPr>
        <dsp:cNvPr id="0" name=""/>
        <dsp:cNvSpPr/>
      </dsp:nvSpPr>
      <dsp:spPr>
        <a:xfrm rot="5400000">
          <a:off x="2632145" y="149905"/>
          <a:ext cx="1225719" cy="1225719"/>
        </a:xfrm>
        <a:prstGeom prst="pieWedg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>
              <a:solidFill>
                <a:schemeClr val="tx1"/>
              </a:solidFill>
            </a:rPr>
            <a:t>Heart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300" b="1" kern="1200" smtClean="0">
              <a:solidFill>
                <a:schemeClr val="tx1"/>
              </a:solidFill>
            </a:rPr>
            <a:t>คุณธรรมจริยธรรม</a:t>
          </a:r>
          <a:endParaRPr lang="th-TH" sz="1300" b="1" kern="1200" dirty="0">
            <a:solidFill>
              <a:schemeClr val="tx1"/>
            </a:solidFill>
          </a:endParaRPr>
        </a:p>
      </dsp:txBody>
      <dsp:txXfrm rot="-5400000">
        <a:off x="2632145" y="508910"/>
        <a:ext cx="866714" cy="866714"/>
      </dsp:txXfrm>
    </dsp:sp>
    <dsp:sp modelId="{48CA008C-CB8F-4D6B-B417-70F6A4007BD1}">
      <dsp:nvSpPr>
        <dsp:cNvPr id="0" name=""/>
        <dsp:cNvSpPr/>
      </dsp:nvSpPr>
      <dsp:spPr>
        <a:xfrm rot="10800000">
          <a:off x="2658706" y="1443687"/>
          <a:ext cx="1225719" cy="1225719"/>
        </a:xfrm>
        <a:prstGeom prst="pieWedg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>
              <a:solidFill>
                <a:schemeClr val="tx1"/>
              </a:solidFill>
            </a:rPr>
            <a:t>Health</a:t>
          </a:r>
          <a:endParaRPr lang="th-TH" sz="1300" b="1" kern="1200" smtClean="0">
            <a:solidFill>
              <a:schemeClr val="tx1"/>
            </a:solidFill>
          </a:endParaRP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300" b="1" kern="1200" smtClean="0">
              <a:solidFill>
                <a:schemeClr val="tx1"/>
              </a:solidFill>
            </a:rPr>
            <a:t>สุขภาวะที่ดี</a:t>
          </a:r>
          <a:endParaRPr lang="th-TH" sz="1300" b="1" kern="1200" dirty="0">
            <a:solidFill>
              <a:schemeClr val="tx1"/>
            </a:solidFill>
          </a:endParaRPr>
        </a:p>
      </dsp:txBody>
      <dsp:txXfrm rot="10800000">
        <a:off x="2658706" y="1443687"/>
        <a:ext cx="866714" cy="866714"/>
      </dsp:txXfrm>
    </dsp:sp>
    <dsp:sp modelId="{B36F2168-1C78-4CC3-9C41-1672E8733771}">
      <dsp:nvSpPr>
        <dsp:cNvPr id="0" name=""/>
        <dsp:cNvSpPr/>
      </dsp:nvSpPr>
      <dsp:spPr>
        <a:xfrm rot="16200000">
          <a:off x="1376372" y="1443687"/>
          <a:ext cx="1225719" cy="1225719"/>
        </a:xfrm>
        <a:prstGeom prst="pieWedg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smtClean="0">
              <a:solidFill>
                <a:schemeClr val="tx1"/>
              </a:solidFill>
            </a:rPr>
            <a:t>Hand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300" b="1" kern="1200" smtClean="0">
              <a:solidFill>
                <a:schemeClr val="tx1"/>
              </a:solidFill>
            </a:rPr>
            <a:t>ทักษะชีวิต</a:t>
          </a:r>
          <a:endParaRPr lang="th-TH" sz="1300" b="1" kern="1200" dirty="0">
            <a:solidFill>
              <a:schemeClr val="tx1"/>
            </a:solidFill>
          </a:endParaRPr>
        </a:p>
      </dsp:txBody>
      <dsp:txXfrm rot="5400000">
        <a:off x="1735377" y="1443687"/>
        <a:ext cx="866714" cy="866714"/>
      </dsp:txXfrm>
    </dsp:sp>
    <dsp:sp modelId="{593CDBE4-E41B-4934-B575-B7D84F236006}">
      <dsp:nvSpPr>
        <dsp:cNvPr id="0" name=""/>
        <dsp:cNvSpPr/>
      </dsp:nvSpPr>
      <dsp:spPr>
        <a:xfrm>
          <a:off x="2418799" y="1160611"/>
          <a:ext cx="423198" cy="36799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BD106A-6D76-466D-B6A7-478549C80AA0}">
      <dsp:nvSpPr>
        <dsp:cNvPr id="0" name=""/>
        <dsp:cNvSpPr/>
      </dsp:nvSpPr>
      <dsp:spPr>
        <a:xfrm rot="10800000">
          <a:off x="2418799" y="1302149"/>
          <a:ext cx="423198" cy="367998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A7686-76CC-4B1A-80C8-211CAF5BDE08}">
      <dsp:nvSpPr>
        <dsp:cNvPr id="0" name=""/>
        <dsp:cNvSpPr/>
      </dsp:nvSpPr>
      <dsp:spPr>
        <a:xfrm rot="5400000">
          <a:off x="348827" y="2293100"/>
          <a:ext cx="1043102" cy="173569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98140B4-3F0B-4E06-8BC7-3D8E6B41E7BA}">
      <dsp:nvSpPr>
        <dsp:cNvPr id="0" name=""/>
        <dsp:cNvSpPr/>
      </dsp:nvSpPr>
      <dsp:spPr>
        <a:xfrm>
          <a:off x="174708" y="2811700"/>
          <a:ext cx="1566999" cy="1373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เริ่มต้น</a:t>
          </a:r>
          <a:endParaRPr lang="th-TH" sz="3200" b="1" kern="1200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sp:txBody>
      <dsp:txXfrm>
        <a:off x="174708" y="2811700"/>
        <a:ext cx="1566999" cy="1373566"/>
      </dsp:txXfrm>
    </dsp:sp>
    <dsp:sp modelId="{47D8CC32-C8B4-4976-AC8C-724B6B5EA95D}">
      <dsp:nvSpPr>
        <dsp:cNvPr id="0" name=""/>
        <dsp:cNvSpPr/>
      </dsp:nvSpPr>
      <dsp:spPr>
        <a:xfrm>
          <a:off x="1446047" y="2165315"/>
          <a:ext cx="295660" cy="295660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D883E7-0927-46E5-B418-74825E774C17}">
      <dsp:nvSpPr>
        <dsp:cNvPr id="0" name=""/>
        <dsp:cNvSpPr/>
      </dsp:nvSpPr>
      <dsp:spPr>
        <a:xfrm rot="5400000">
          <a:off x="2267140" y="1818411"/>
          <a:ext cx="1043102" cy="173569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43B6E9F-B494-4A70-B6F9-57154887E647}">
      <dsp:nvSpPr>
        <dsp:cNvPr id="0" name=""/>
        <dsp:cNvSpPr/>
      </dsp:nvSpPr>
      <dsp:spPr>
        <a:xfrm>
          <a:off x="2093021" y="2337011"/>
          <a:ext cx="1566999" cy="1373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พัฒนา</a:t>
          </a:r>
          <a:endParaRPr lang="th-TH" sz="3200" b="1" kern="1200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sp:txBody>
      <dsp:txXfrm>
        <a:off x="2093021" y="2337011"/>
        <a:ext cx="1566999" cy="1373566"/>
      </dsp:txXfrm>
    </dsp:sp>
    <dsp:sp modelId="{FAB162AD-E7E0-46CF-9079-BEAE1FFDC41E}">
      <dsp:nvSpPr>
        <dsp:cNvPr id="0" name=""/>
        <dsp:cNvSpPr/>
      </dsp:nvSpPr>
      <dsp:spPr>
        <a:xfrm>
          <a:off x="3364360" y="1690627"/>
          <a:ext cx="295660" cy="295660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3ABD50E-4A45-4A68-ABF1-54CA08D427A0}">
      <dsp:nvSpPr>
        <dsp:cNvPr id="0" name=""/>
        <dsp:cNvSpPr/>
      </dsp:nvSpPr>
      <dsp:spPr>
        <a:xfrm rot="5400000">
          <a:off x="4185454" y="1343723"/>
          <a:ext cx="1043102" cy="173569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0E9C52-8E81-4766-8EA1-C5A41BBA213C}">
      <dsp:nvSpPr>
        <dsp:cNvPr id="0" name=""/>
        <dsp:cNvSpPr/>
      </dsp:nvSpPr>
      <dsp:spPr>
        <a:xfrm>
          <a:off x="4011334" y="1862323"/>
          <a:ext cx="1566999" cy="1373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ต้นแบบ</a:t>
          </a:r>
          <a:endParaRPr lang="th-TH" sz="3200" b="1" kern="1200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sp:txBody>
      <dsp:txXfrm>
        <a:off x="4011334" y="1862323"/>
        <a:ext cx="1566999" cy="1373566"/>
      </dsp:txXfrm>
    </dsp:sp>
    <dsp:sp modelId="{A50D9BDA-06B6-452C-8BEF-8228722532E0}">
      <dsp:nvSpPr>
        <dsp:cNvPr id="0" name=""/>
        <dsp:cNvSpPr/>
      </dsp:nvSpPr>
      <dsp:spPr>
        <a:xfrm>
          <a:off x="5282673" y="1215939"/>
          <a:ext cx="295660" cy="295660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FBE0C9-A3FA-456D-A749-DA06C917B1F2}">
      <dsp:nvSpPr>
        <dsp:cNvPr id="0" name=""/>
        <dsp:cNvSpPr/>
      </dsp:nvSpPr>
      <dsp:spPr>
        <a:xfrm rot="5400000">
          <a:off x="6103767" y="869034"/>
          <a:ext cx="1043102" cy="173569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999BFF-66FD-41CC-8950-E28246E4E57B}">
      <dsp:nvSpPr>
        <dsp:cNvPr id="0" name=""/>
        <dsp:cNvSpPr/>
      </dsp:nvSpPr>
      <dsp:spPr>
        <a:xfrm>
          <a:off x="5929647" y="1387634"/>
          <a:ext cx="1566999" cy="1373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1" kern="1200" dirty="0" smtClean="0">
              <a:solidFill>
                <a:schemeClr val="tx1"/>
              </a:solidFill>
              <a:latin typeface="TH SarabunPSK" panose="020B0500040200020003" pitchFamily="34" charset="-34"/>
              <a:cs typeface="+mn-cs"/>
            </a:rPr>
            <a:t>ผู้นำ</a:t>
          </a:r>
          <a:endParaRPr lang="th-TH" sz="3200" b="1" kern="1200" dirty="0">
            <a:solidFill>
              <a:schemeClr val="tx1"/>
            </a:solidFill>
            <a:latin typeface="TH SarabunPSK" panose="020B0500040200020003" pitchFamily="34" charset="-34"/>
            <a:cs typeface="+mn-cs"/>
          </a:endParaRPr>
        </a:p>
      </dsp:txBody>
      <dsp:txXfrm>
        <a:off x="5929647" y="1387634"/>
        <a:ext cx="1566999" cy="13735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DCF725-00BB-4995-91A8-781B7246999F}">
      <dsp:nvSpPr>
        <dsp:cNvPr id="0" name=""/>
        <dsp:cNvSpPr/>
      </dsp:nvSpPr>
      <dsp:spPr>
        <a:xfrm>
          <a:off x="0" y="0"/>
          <a:ext cx="5257800" cy="52578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17C5DA-71BA-4742-B503-4F39F8506559}">
      <dsp:nvSpPr>
        <dsp:cNvPr id="0" name=""/>
        <dsp:cNvSpPr/>
      </dsp:nvSpPr>
      <dsp:spPr>
        <a:xfrm>
          <a:off x="1943663" y="618786"/>
          <a:ext cx="6285936" cy="12446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คณะกรรมการอำนวยการการ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จัดการเรียนการสอนสะเต็มศึกษาในสถานศึกษา</a:t>
          </a:r>
          <a:endParaRPr lang="en-GB" sz="2400" b="1" kern="1200" dirty="0"/>
        </a:p>
      </dsp:txBody>
      <dsp:txXfrm>
        <a:off x="2004420" y="679543"/>
        <a:ext cx="6164422" cy="1123105"/>
      </dsp:txXfrm>
    </dsp:sp>
    <dsp:sp modelId="{CBF5045F-3F4E-4857-AAF9-A0C67F668878}">
      <dsp:nvSpPr>
        <dsp:cNvPr id="0" name=""/>
        <dsp:cNvSpPr/>
      </dsp:nvSpPr>
      <dsp:spPr>
        <a:xfrm>
          <a:off x="1943663" y="2018983"/>
          <a:ext cx="6285936" cy="12446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คณะกรรมการ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พัฒนาหลักสูตรการจัดการเรียนการสอนสะเต็มศึกษาในสถานศึกษา</a:t>
          </a:r>
          <a:endParaRPr lang="en-GB" sz="2400" b="1" kern="1200" dirty="0"/>
        </a:p>
      </dsp:txBody>
      <dsp:txXfrm>
        <a:off x="2004420" y="2079740"/>
        <a:ext cx="6164422" cy="1123105"/>
      </dsp:txXfrm>
    </dsp:sp>
    <dsp:sp modelId="{2A2AEC86-8761-402C-AD96-3B31DE44025C}">
      <dsp:nvSpPr>
        <dsp:cNvPr id="0" name=""/>
        <dsp:cNvSpPr/>
      </dsp:nvSpPr>
      <dsp:spPr>
        <a:xfrm>
          <a:off x="1943663" y="3419180"/>
          <a:ext cx="6285936" cy="124461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คณะกรรมการ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b="1" kern="1200" dirty="0" smtClean="0"/>
            <a:t>ขับเคลื่อนการจัดการเรียนการสอนสะเต็มศึกษาในสถานศึกษา</a:t>
          </a:r>
          <a:endParaRPr lang="en-GB" sz="2400" b="1" kern="1200" dirty="0"/>
        </a:p>
      </dsp:txBody>
      <dsp:txXfrm>
        <a:off x="2004420" y="3479937"/>
        <a:ext cx="6164422" cy="11231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0.16942</cdr:x>
      <cdr:y>0.69237</cdr:y>
    </cdr:from>
    <cdr:to>
      <cdr:x>0.95968</cdr:x>
      <cdr:y>0.87388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433715" y="1526218"/>
          <a:ext cx="2023043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เรียนในห้องเรียน ๘๖</a:t>
          </a:r>
          <a:r>
            <a: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%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  <cdr:relSizeAnchor xmlns:cdr="http://schemas.openxmlformats.org/drawingml/2006/chartDrawing">
    <cdr:from>
      <cdr:x>0.52997</cdr:x>
      <cdr:y>0.2601</cdr:y>
    </cdr:from>
    <cdr:to>
      <cdr:x>1</cdr:x>
      <cdr:y>0.67897</cdr:y>
    </cdr:to>
    <cdr:sp macro="" textlink="">
      <cdr:nvSpPr>
        <cdr:cNvPr id="3" name="TextBox 9"/>
        <cdr:cNvSpPr txBox="1"/>
      </cdr:nvSpPr>
      <cdr:spPr>
        <a:xfrm xmlns:a="http://schemas.openxmlformats.org/drawingml/2006/main">
          <a:off x="1356712" y="573350"/>
          <a:ext cx="1203267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เรียนนอก</a:t>
          </a:r>
        </a:p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ห้องเรียน ๑๔</a:t>
          </a:r>
          <a:r>
            <a:rPr lang="en-US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%</a:t>
          </a:r>
          <a:endParaRPr lang="th-TH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0.61696</cdr:x>
      <cdr:y>0.24402</cdr:y>
    </cdr:from>
    <cdr:to>
      <cdr:x>1</cdr:x>
      <cdr:y>0.6752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1938082" y="522546"/>
          <a:ext cx="120326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th-TH"/>
          </a:defPPr>
          <a:lvl1pPr marL="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2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เรียนนอก</a:t>
          </a:r>
        </a:p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ห้องเรียน ๓๐</a:t>
          </a:r>
          <a:r>
            <a:rPr lang="en-US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%</a:t>
          </a:r>
          <a:endParaRPr lang="th-TH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0.50408</cdr:x>
      <cdr:y>0.26788</cdr:y>
    </cdr:from>
    <cdr:to>
      <cdr:x>1</cdr:x>
      <cdr:y>0.69928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1223062" y="573352"/>
          <a:ext cx="1203263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เรียนนอก</a:t>
          </a:r>
        </a:p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ห้องเรียน ๑๑</a:t>
          </a:r>
          <a:r>
            <a:rPr lang="en-US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%</a:t>
          </a:r>
          <a:endParaRPr lang="th-TH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  <cdr:relSizeAnchor xmlns:cdr="http://schemas.openxmlformats.org/drawingml/2006/chartDrawing">
    <cdr:from>
      <cdr:x>0.16621</cdr:x>
      <cdr:y>0.73681</cdr:y>
    </cdr:from>
    <cdr:to>
      <cdr:x>1</cdr:x>
      <cdr:y>0.92375</cdr:y>
    </cdr:to>
    <cdr:sp macro="" textlink="">
      <cdr:nvSpPr>
        <cdr:cNvPr id="3" name="TextBox 9"/>
        <cdr:cNvSpPr txBox="1"/>
      </cdr:nvSpPr>
      <cdr:spPr>
        <a:xfrm xmlns:a="http://schemas.openxmlformats.org/drawingml/2006/main">
          <a:off x="484515" y="1577018"/>
          <a:ext cx="2023043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เรียนในห้องเรียน ๘๙</a:t>
          </a:r>
          <a:r>
            <a: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%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0.47799</cdr:x>
      <cdr:y>0.28411</cdr:y>
    </cdr:from>
    <cdr:to>
      <cdr:x>0.8666</cdr:x>
      <cdr:y>0.70027</cdr:y>
    </cdr:to>
    <cdr:sp macro="" textlink="">
      <cdr:nvSpPr>
        <cdr:cNvPr id="2" name="TextBox 9"/>
        <cdr:cNvSpPr txBox="1"/>
      </cdr:nvSpPr>
      <cdr:spPr>
        <a:xfrm xmlns:a="http://schemas.openxmlformats.org/drawingml/2006/main">
          <a:off x="1480021" y="630349"/>
          <a:ext cx="1203271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เรียนนอก</a:t>
          </a:r>
        </a:p>
        <a:p xmlns:a="http://schemas.openxmlformats.org/drawingml/2006/main">
          <a:r>
            <a:rPr lang="th-TH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ห้องเรียน ๒๖</a:t>
          </a:r>
          <a:r>
            <a:rPr lang="en-US" sz="18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 %</a:t>
          </a:r>
          <a:endParaRPr lang="th-TH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  <cdr:relSizeAnchor xmlns:cdr="http://schemas.openxmlformats.org/drawingml/2006/chartDrawing">
    <cdr:from>
      <cdr:x>0.20374</cdr:x>
      <cdr:y>0.7366</cdr:y>
    </cdr:from>
    <cdr:to>
      <cdr:x>0.85711</cdr:x>
      <cdr:y>0.91693</cdr:y>
    </cdr:to>
    <cdr:sp macro="" textlink="">
      <cdr:nvSpPr>
        <cdr:cNvPr id="3" name="TextBox 9"/>
        <cdr:cNvSpPr txBox="1"/>
      </cdr:nvSpPr>
      <cdr:spPr>
        <a:xfrm xmlns:a="http://schemas.openxmlformats.org/drawingml/2006/main">
          <a:off x="630851" y="1634268"/>
          <a:ext cx="2023043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h-TH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เรียนในห้องเรียน ๗๔</a:t>
          </a:r>
          <a:r>
            <a:rPr lang="en-US" sz="2000" b="1" dirty="0" smtClean="0">
              <a:latin typeface="TH SarabunPSK" panose="020B0500040200020003" pitchFamily="34" charset="-34"/>
              <a:cs typeface="TH SarabunPSK" panose="020B0500040200020003" pitchFamily="34" charset="-34"/>
            </a:rPr>
            <a:t>%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C1B58D-5BA5-4928-A852-DAB3D45AA292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EBF20-5E03-4007-A9C3-9D899999E30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0013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EBF20-5E03-4007-A9C3-9D899999E300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9787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A28D-3CC5-4B41-872F-379E8B728507}" type="slidenum">
              <a:rPr lang="th-TH" smtClean="0">
                <a:solidFill>
                  <a:prstClr val="black"/>
                </a:solidFill>
              </a:rPr>
              <a:pPr/>
              <a:t>24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6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A28D-3CC5-4B41-872F-379E8B728507}" type="slidenum">
              <a:rPr lang="th-TH" smtClean="0">
                <a:solidFill>
                  <a:prstClr val="black"/>
                </a:solidFill>
              </a:rPr>
              <a:pPr/>
              <a:t>30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6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A28D-3CC5-4B41-872F-379E8B728507}" type="slidenum">
              <a:rPr lang="th-TH" smtClean="0">
                <a:solidFill>
                  <a:prstClr val="black"/>
                </a:solidFill>
              </a:rPr>
              <a:pPr/>
              <a:t>31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6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A28D-3CC5-4B41-872F-379E8B728507}" type="slidenum">
              <a:rPr lang="th-TH" smtClean="0">
                <a:solidFill>
                  <a:prstClr val="black"/>
                </a:solidFill>
              </a:rPr>
              <a:pPr/>
              <a:t>35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6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EBF20-5E03-4007-A9C3-9D899999E300}" type="slidenum">
              <a:rPr lang="th-TH" smtClean="0"/>
              <a:t>64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1860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CB0C6F-4D42-410A-BD84-F6CBAE749D0D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9102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D57FA-D792-413F-B5B1-D281EF1D019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99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D57FA-D792-413F-B5B1-D281EF1D019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5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D57FA-D792-413F-B5B1-D281EF1D019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5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D57FA-D792-413F-B5B1-D281EF1D019F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5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FD57FA-D792-413F-B5B1-D281EF1D019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7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A28D-3CC5-4B41-872F-379E8B728507}" type="slidenum">
              <a:rPr lang="th-TH" smtClean="0">
                <a:solidFill>
                  <a:prstClr val="black"/>
                </a:solidFill>
              </a:rPr>
              <a:pPr/>
              <a:t>20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60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CA28D-3CC5-4B41-872F-379E8B728507}" type="slidenum">
              <a:rPr lang="th-TH" smtClean="0">
                <a:solidFill>
                  <a:prstClr val="black"/>
                </a:solidFill>
              </a:rPr>
              <a:pPr/>
              <a:t>23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56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9455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087607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465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400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7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979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12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1565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9495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870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2377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750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33640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4505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930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258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210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410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54804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440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555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2523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032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5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687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1512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13906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577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087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4269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8393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905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1187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908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90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876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815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971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10499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92476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12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4011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702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6215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4481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71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103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830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224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6391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43495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14066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133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8285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6055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75990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1618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57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7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1"/>
            <a:ext cx="3566160" cy="35956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717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246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7796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147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9205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6682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9355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9353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2811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300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01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7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707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67387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795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702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60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688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0525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61CA7-C2CC-44E2-BB0E-209C2B6AE280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15FBB-ECE4-4D1D-8BC3-923D49592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1331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250AF-BBD1-4664-8C4A-F5AD00F8D752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56A36-3A0B-4B50-BB94-E2567E4C3E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1830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C60FB-0523-4C8E-8389-A60C9ED1DAD8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CB915-CF87-4717-A927-9D87528BA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2899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8EA3-D911-44F7-9880-0EBCF7503DF7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06C48-C852-4552-96DB-C016491BEC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5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9600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CC24-AEAD-494D-8E33-56DA76196E7C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F8EF2-3825-448C-93B2-7292071677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55164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5A469-989C-49D2-8A6F-7745C4362CEA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7BF4C-A918-446D-8E3A-E04D66A88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699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EE06D-11B2-43ED-B107-AFBF209D4ACF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DB390-D172-4472-AF3A-4E48F6C99C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503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C1FAD-646D-41DA-A231-9341E934D00E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065F7-9751-4AC0-A90D-547BA8E89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13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9B77B-7F1D-430E-A925-4B4DA036E153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1718A-5547-4833-BB4C-AF271B68F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478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401CE-C833-42E3-8BD4-9F502F98A8C4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88FC-EA5A-4D88-8F26-EE9B57C83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951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402E7-965D-434B-9671-79BD5E496208}" type="datetimeFigureOut">
              <a:rPr lang="en-US"/>
              <a:pPr>
                <a:defRPr/>
              </a:pPr>
              <a:t>4/7/2016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E31A7-496F-4308-8ECA-1A2D23229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268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41320-AAB7-4AB9-B166-33D6CFB1A9D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0CB00-1025-46E8-B8DA-8A350AB2DCD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121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19993-06F1-47DD-94C2-D3FCDF005309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C4465-9525-4CA4-B337-22AC49A12CA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13931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9F709-1A86-49C8-BB2F-862085F7983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53147-A631-441A-8263-175EED49B4C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1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6540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9CAB3-2BD0-41A1-8D3B-0E0BC729355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F61AA-023C-454A-8305-7DCF2362531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6898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1C8B7-7204-4C4E-9C32-217CBE17E675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67988-CAB4-4A65-9B27-828FF30594EA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99094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D891A-2DCE-4959-B17A-24CCB7A0E18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378BD-2A1F-4162-A159-82C945A35F39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274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C8D91-2B24-4CC2-A4D4-5E6E3FAA17A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E69DD-8B9B-485F-86DF-8B639073B34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0781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DB98B-7C7C-4168-A600-D014BE59CAF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423D0-4729-48B3-B846-06099DF292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3761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6B5E3-0408-4BB6-8257-2A45B95A85ED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CBAC0-D6CC-4130-BD98-44A1A46F6FE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70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CD3B3-9B77-49A6-8D10-EE438981072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EDA30-A8A4-40E0-8E33-CBCAF981302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863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185E6-6A4D-4E2A-8728-14F57548F61F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DA0DC-FB34-41AF-BFC7-6E14E97DDA8F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2529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74992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011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3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102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389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4534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9610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3817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9018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885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359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4461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35339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054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992A2-FEA1-482E-BB57-BFA3C9987EE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5B7C2-1AC6-4DFE-947F-19940093ADA8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94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7861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667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514CB-0689-48C8-9A86-BCAF6A72F992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F6598-D72A-4C65-A165-0F758CC68E00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764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73997E-3186-468A-BC2A-000D0D42F13E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B3355-0262-4C11-8316-395336D846E1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2247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C2BAD-74E4-42D3-A5C2-B50043F819CA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5968A-C4A9-4F6C-808D-5837DFC87A4E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3153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5CE1F-85DC-49FF-8016-F8BDBE1ADA06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73C64-63FF-48F4-B376-6CC6F8905C97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7733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8C14E-57AD-4258-BDAE-12CBD3A3E054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4339D-B253-4E9C-AD8B-EC9AC44F06DB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621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733DF-8A84-4A8B-AC15-25CFC998A16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793FD-3497-4B7B-830D-F532AF1BE6A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5143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F79CA-8BED-4342-8BD0-19C49C60FA52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F2FEF-EA91-4C98-9900-76FBBEE4CF5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0036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th-T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A7E38-5ACC-4DFF-9247-DB819ED62007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4158A-83D5-405E-A8DB-283DD357AD42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19676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777A6-4AC6-49C7-BC1C-555A56302D83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2015F-884D-41CD-998A-F573C4BF1D64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986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9A2958-D941-42A4-ACBB-77BD6D865340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7EB13-B1EE-468E-956F-0EA39D35CB15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725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5334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4893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03779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6896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3814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75281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03727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0778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14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34411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75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6" y="1826709"/>
            <a:ext cx="1492499" cy="4484454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8165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135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002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07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2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43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788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7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593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9146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89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278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3219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46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5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5885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722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103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021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7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1"/>
            <a:ext cx="3566160" cy="3595687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112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7"/>
            <a:ext cx="7315200" cy="1154097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079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3839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045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3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102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453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6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79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6" y="1826709"/>
            <a:ext cx="1492499" cy="4484454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96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048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1937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213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7830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05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51906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479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613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019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75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317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728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869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7501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017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02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590018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280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33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877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383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153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154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692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0151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4929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328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36077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209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6653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3435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6954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460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947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2487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112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574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36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05223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7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95460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34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86882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804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8247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9224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896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062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คลิกเพื่อแก้ไขลักษณะชื่อเรื่องรองต้นแบบ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9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66921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7269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408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3726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892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7789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614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799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2283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5268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2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87450-9BE8-4999-895B-755597C42BAB}" type="datetimeFigureOut">
              <a:rPr lang="th-TH" smtClean="0"/>
              <a:t>07/04/59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42C77-7266-4F62-82CD-A10E3B85F4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9189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3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8253E-D99A-46E2-BC2C-79224E39975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87171-8002-4853-8577-09D37B54468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7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870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9251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899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97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1B20C3-F007-455A-BA51-99FCD1ED1F24}" type="datetimeFigureOut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4/7/2016</a:t>
            </a:fld>
            <a:endParaRPr lang="en-US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35887A-C2EF-4314-9FFC-B6A48C1EB155}" type="slidenum">
              <a:rPr lang="en-US">
                <a:ea typeface="MS PGothic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4136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title style</a:t>
            </a:r>
            <a:endParaRPr lang="th-TH" alt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th-TH" smtClean="0"/>
              <a:t>Click to edit Master text styles</a:t>
            </a:r>
          </a:p>
          <a:p>
            <a:pPr lvl="1"/>
            <a:r>
              <a:rPr lang="en-US" altLang="th-TH" smtClean="0"/>
              <a:t>Second level</a:t>
            </a:r>
          </a:p>
          <a:p>
            <a:pPr lvl="2"/>
            <a:r>
              <a:rPr lang="en-US" altLang="th-TH" smtClean="0"/>
              <a:t>Third level</a:t>
            </a:r>
          </a:p>
          <a:p>
            <a:pPr lvl="3"/>
            <a:r>
              <a:rPr lang="en-US" altLang="th-TH" smtClean="0"/>
              <a:t>Fourth level</a:t>
            </a:r>
          </a:p>
          <a:p>
            <a:pPr lvl="4"/>
            <a:r>
              <a:rPr lang="en-US" altLang="th-TH" smtClean="0"/>
              <a:t>Fifth level</a:t>
            </a:r>
            <a:endParaRPr lang="th-TH" alt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63ECD44-3A36-455F-A13A-8B523902985B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DB6D6A-5C50-4381-BE04-51E2CE4DDE1D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th-TH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2313EE-832A-4611-A285-18DA43E47778}" type="datetimeFigureOut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7E36EA-F1E8-42F5-97C9-DC459A06A29C}" type="slidenum">
              <a:rPr lang="th-TH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08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Angsana New" pitchFamily="18" charset="-34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7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5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2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24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91" y="855960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341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7EA88-B3B4-4A6A-896C-254C24884003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D2EA5-529E-4F3B-B887-1EF4D35D9570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88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3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7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5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2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7D9F0011-89F6-4AAF-AE95-ABB9C1E72C82}" type="datetimeFigureOut">
              <a:rPr lang="th-TH" smtClean="0">
                <a:solidFill>
                  <a:prstClr val="white">
                    <a:alpha val="50000"/>
                  </a:prstClr>
                </a:solidFill>
              </a:rPr>
              <a:pPr/>
              <a:t>07/04/59</a:t>
            </a:fld>
            <a:endParaRPr lang="th-TH">
              <a:solidFill>
                <a:prstClr val="white">
                  <a:alpha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24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D43FF92-E523-42B5-9C72-4283977F8886}" type="slidenum">
              <a:rPr lang="th-TH" smtClean="0">
                <a:solidFill>
                  <a:prstClr val="white"/>
                </a:solidFill>
              </a:rPr>
              <a:pPr/>
              <a:t>‹#›</a:t>
            </a:fld>
            <a:endParaRPr lang="th-TH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91" y="855960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227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0F491-5BB9-4F64-9390-1360D97391F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76890-0FF3-4C38-ADED-59EA05C6B4B3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1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87450-9BE8-4999-895B-755597C42BAB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42C77-7266-4F62-82CD-A10E3B85F4D4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2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6276FF-583A-4DE2-8908-670A9ED804FE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FFBF7-DE2A-4470-B9C4-9D3DC1E1D4E7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3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7B75C-1A9C-47FF-A979-94CDDD02DE31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07/04/59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25BD1-4F73-4D24-B7AF-66CC50D8D0DA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70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4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1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6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8317"/>
            <a:ext cx="9144000" cy="4733460"/>
          </a:xfrm>
          <a:prstGeom prst="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/>
          <p:cNvSpPr/>
          <p:nvPr/>
        </p:nvSpPr>
        <p:spPr>
          <a:xfrm>
            <a:off x="0" y="4725143"/>
            <a:ext cx="9144000" cy="212284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000"/>
          </a:p>
        </p:txBody>
      </p:sp>
      <p:pic>
        <p:nvPicPr>
          <p:cNvPr id="2050" name="Picture 2" descr="ผลการค้นหารูปภาพสำหรับ การจัดการเรียนรู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" y="2537631"/>
            <a:ext cx="2251025" cy="21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ผลการค้นหารูปภาพสำหรับ การจัดการเรียนรู้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330" y="2559921"/>
            <a:ext cx="2217778" cy="21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ผลการค้นหารูปภาพสำหรับ การจัดการเรียนรู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136" y="2552360"/>
            <a:ext cx="2232248" cy="216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ผลการค้นหารูปภาพสำหรับ การจัดการเรียนรู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08" y="2563246"/>
            <a:ext cx="2232247" cy="21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ชื่อเรื่อง 1"/>
          <p:cNvSpPr>
            <a:spLocks noGrp="1"/>
          </p:cNvSpPr>
          <p:nvPr>
            <p:ph type="ctrTitle"/>
          </p:nvPr>
        </p:nvSpPr>
        <p:spPr>
          <a:xfrm>
            <a:off x="244828" y="392426"/>
            <a:ext cx="8611344" cy="1944215"/>
          </a:xfrm>
        </p:spPr>
        <p:txBody>
          <a:bodyPr anchor="ctr">
            <a:normAutofit fontScale="90000"/>
          </a:bodyPr>
          <a:lstStyle/>
          <a:p>
            <a:pPr algn="r"/>
            <a:r>
              <a:rPr lang="th-TH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การปฏิรูปครู</a:t>
            </a:r>
            <a:br>
              <a:rPr lang="th-TH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ขับเคลื่อนการปฏิรูปการศึกษาของประเทศ</a:t>
            </a:r>
            <a:endParaRPr lang="th-TH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77479" y="4725143"/>
            <a:ext cx="8179296" cy="19442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พันเอก </a:t>
            </a:r>
            <a:r>
              <a:rPr lang="th-TH" sz="4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ณัฐพงษ์</a:t>
            </a:r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เพราแก้ว</a:t>
            </a:r>
          </a:p>
          <a:p>
            <a:r>
              <a:rPr lang="th-TH" sz="4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เลขานุการรัฐมนตรีว่าการกระทรวงศึกษาธิการ</a:t>
            </a:r>
            <a:endParaRPr 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836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77908"/>
            <a:ext cx="9144000" cy="1326777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prstClr val="black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จำนวนโรงเรียนที่ไม่ผ่านการประเมิน</a:t>
            </a:r>
            <a:endParaRPr lang="en-US" sz="4800" b="1" dirty="0">
              <a:solidFill>
                <a:prstClr val="black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057444"/>
              </p:ext>
            </p:extLst>
          </p:nvPr>
        </p:nvGraphicFramePr>
        <p:xfrm>
          <a:off x="378200" y="2456315"/>
          <a:ext cx="8387604" cy="3068584"/>
        </p:xfrm>
        <a:graphic>
          <a:graphicData uri="http://schemas.openxmlformats.org/drawingml/2006/table">
            <a:tbl>
              <a:tblPr firstRow="1" firstCol="1" bandRow="1">
                <a:tableStyleId>{D27102A9-8310-4765-A935-A1911B00CA55}</a:tableStyleId>
              </a:tblPr>
              <a:tblGrid>
                <a:gridCol w="2175062"/>
                <a:gridCol w="2454089"/>
                <a:gridCol w="3758453"/>
              </a:tblGrid>
              <a:tr h="15262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จำนวนโรงเรียนทั้งหมด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(โรง)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โรงเรียนที่ผ่านการประเมิน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(โรง/ร้อยละ)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โรงเรียนที่ไม่ผ่านการประเมิน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(โรง/ร้อยละ)</a:t>
                      </a:r>
                      <a:endParaRPr lang="en-US" sz="3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</a:tr>
              <a:tr h="1371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30,742</a:t>
                      </a:r>
                      <a:endParaRPr lang="en-US" sz="32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23,810</a:t>
                      </a:r>
                      <a:endParaRPr lang="en-US" sz="3200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(77.45)</a:t>
                      </a:r>
                      <a:endParaRPr lang="en-US" sz="320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4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6,932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4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(22.55)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92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40791"/>
            <a:ext cx="7015113" cy="6017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2267744" y="1052736"/>
            <a:ext cx="2880320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01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77906"/>
            <a:ext cx="9144000" cy="1299882"/>
          </a:xfrm>
          <a:prstGeom prst="roundRect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จำนวนเปอร์เซ็นต์บัณฑิตตกงาน</a:t>
            </a:r>
            <a:endParaRPr lang="en-US" sz="4400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082633"/>
              </p:ext>
            </p:extLst>
          </p:nvPr>
        </p:nvGraphicFramePr>
        <p:xfrm>
          <a:off x="994292" y="2732838"/>
          <a:ext cx="7155418" cy="2363491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2636415"/>
                <a:gridCol w="3046550"/>
                <a:gridCol w="1472453"/>
              </a:tblGrid>
              <a:tr h="14170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จำนวนผู้ตอบแบบสอบถาม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ยังไม่ได้</a:t>
                      </a:r>
                      <a:r>
                        <a:rPr lang="th-TH" sz="3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ทำงาน</a:t>
                      </a:r>
                      <a:endParaRPr lang="en-US" sz="3600" dirty="0" smtClean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</a:t>
                      </a: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ไม่ได้ศึกษาต่อ</a:t>
                      </a:r>
                      <a:endParaRPr lang="en-US" sz="32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28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</a:tr>
              <a:tr h="7085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109,202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5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25,925</a:t>
                      </a:r>
                      <a:endParaRPr lang="en-US" sz="5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54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23.7</a:t>
                      </a:r>
                      <a:endParaRPr lang="en-US" sz="5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382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Oval 137"/>
          <p:cNvSpPr/>
          <p:nvPr/>
        </p:nvSpPr>
        <p:spPr>
          <a:xfrm>
            <a:off x="1691680" y="1360112"/>
            <a:ext cx="5688632" cy="4901279"/>
          </a:xfrm>
          <a:prstGeom prst="ellipse">
            <a:avLst/>
          </a:prstGeom>
          <a:noFill/>
          <a:ln>
            <a:solidFill>
              <a:srgbClr val="FF993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5230" y="3933056"/>
            <a:ext cx="1881201" cy="1872208"/>
          </a:xfrm>
          <a:prstGeom prst="roundRect">
            <a:avLst/>
          </a:prstGeom>
          <a:solidFill>
            <a:srgbClr val="7030A0"/>
          </a:solidFill>
          <a:ln>
            <a:solidFill>
              <a:srgbClr val="66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๓. </a:t>
            </a:r>
            <a:r>
              <a:rPr lang="th-TH" sz="20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ทดสอบ</a:t>
            </a:r>
            <a:b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การประเมิน</a:t>
            </a:r>
          </a:p>
          <a:p>
            <a:pPr algn="ctr"/>
            <a:r>
              <a:rPr lang="th-TH" sz="20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การประกันคุณภาพและการพัฒนามาตรฐานการศึกษา</a:t>
            </a:r>
            <a:endParaRPr lang="en-US" sz="20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0856" y="1628800"/>
            <a:ext cx="1800200" cy="104411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66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๖. การ</a:t>
            </a:r>
            <a:r>
              <a:rPr lang="th-TH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บริหารจัดการ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6448500" y="1196753"/>
            <a:ext cx="1867925" cy="1393960"/>
          </a:xfrm>
          <a:prstGeom prst="roundRect">
            <a:avLst/>
          </a:prstGeom>
          <a:solidFill>
            <a:srgbClr val="FFFF00"/>
          </a:solidFill>
          <a:ln>
            <a:solidFill>
              <a:srgbClr val="66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๒.การผลิตและพัฒนาครู</a:t>
            </a:r>
            <a:endParaRPr lang="en-US" sz="4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9" name="Rounded Rectangle 168"/>
          <p:cNvSpPr/>
          <p:nvPr/>
        </p:nvSpPr>
        <p:spPr>
          <a:xfrm>
            <a:off x="3539462" y="908720"/>
            <a:ext cx="1737185" cy="911727"/>
          </a:xfrm>
          <a:prstGeom prst="roundRect">
            <a:avLst/>
          </a:prstGeom>
          <a:solidFill>
            <a:srgbClr val="CC9900"/>
          </a:solidFill>
          <a:ln>
            <a:solidFill>
              <a:srgbClr val="66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๑.</a:t>
            </a:r>
            <a:r>
              <a:rPr lang="th-TH" sz="2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 หลักสูตร</a:t>
            </a:r>
            <a:r>
              <a:rPr lang="th-TH" sz="2200" b="1" dirty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และกระบวนการเรียนรู้</a:t>
            </a:r>
            <a:endParaRPr lang="en-US" sz="2200" b="1" dirty="0">
              <a:solidFill>
                <a:prstClr val="black">
                  <a:lumMod val="95000"/>
                  <a:lumOff val="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90660" y="78707"/>
            <a:ext cx="8262189" cy="7143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18" tIns="45710" rIns="91418" bIns="45710" rtlCol="0" anchor="ctr">
            <a:normAutofit/>
          </a:bodyPr>
          <a:lstStyle/>
          <a:p>
            <a:pPr defTabSz="914180">
              <a:spcBef>
                <a:spcPct val="0"/>
              </a:spcBef>
              <a:defRPr/>
            </a:pPr>
            <a:r>
              <a:rPr lang="th-TH" sz="4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จุดเน้น ๖ ยุทธศาสตร์ กระทรวงศึกษาธิการ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ounded Rectangle 127"/>
          <p:cNvSpPr/>
          <p:nvPr/>
        </p:nvSpPr>
        <p:spPr>
          <a:xfrm>
            <a:off x="375236" y="4374473"/>
            <a:ext cx="1960245" cy="1035449"/>
          </a:xfrm>
          <a:prstGeom prst="roundRect">
            <a:avLst/>
          </a:prstGeom>
          <a:solidFill>
            <a:srgbClr val="FF0066"/>
          </a:solidFill>
          <a:ln>
            <a:solidFill>
              <a:srgbClr val="6633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๕</a:t>
            </a:r>
            <a:r>
              <a:rPr lang="en-US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. ICT </a:t>
            </a:r>
            <a:r>
              <a:rPr lang="th-TH" sz="32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เพื่อการศึกษา</a:t>
            </a:r>
            <a:endParaRPr lang="en-US" sz="32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" name="ลูกศรเชื่อมต่อแบบตรง 9"/>
          <p:cNvCxnSpPr>
            <a:stCxn id="169" idx="2"/>
          </p:cNvCxnSpPr>
          <p:nvPr/>
        </p:nvCxnSpPr>
        <p:spPr>
          <a:xfrm>
            <a:off x="4408046" y="1820446"/>
            <a:ext cx="41295" cy="3536307"/>
          </a:xfrm>
          <a:prstGeom prst="straightConnector1">
            <a:avLst/>
          </a:prstGeom>
          <a:ln w="38100">
            <a:solidFill>
              <a:srgbClr val="FF993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 flipV="1">
            <a:off x="2368752" y="2359399"/>
            <a:ext cx="4075456" cy="2532785"/>
          </a:xfrm>
          <a:prstGeom prst="straightConnector1">
            <a:avLst/>
          </a:prstGeom>
          <a:ln w="38100">
            <a:solidFill>
              <a:srgbClr val="FF993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/>
          <p:cNvCxnSpPr/>
          <p:nvPr/>
        </p:nvCxnSpPr>
        <p:spPr>
          <a:xfrm>
            <a:off x="2221055" y="2476884"/>
            <a:ext cx="4499856" cy="2480887"/>
          </a:xfrm>
          <a:prstGeom prst="straightConnector1">
            <a:avLst/>
          </a:prstGeom>
          <a:ln w="38100">
            <a:solidFill>
              <a:srgbClr val="FF993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2823594" y="2731938"/>
            <a:ext cx="3231367" cy="165618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การปฏิรูปการศึกษา</a:t>
            </a:r>
            <a:endParaRPr lang="en-US" sz="4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7" name="Picture 21" descr="thai-ministry-of-educ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893" y="2"/>
            <a:ext cx="911553" cy="1258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2">
                <a:alpha val="0"/>
              </a:schemeClr>
            </a:outerShdw>
          </a:effectLst>
          <a:extLst/>
        </p:spPr>
      </p:pic>
      <p:sp>
        <p:nvSpPr>
          <p:cNvPr id="18" name="Rounded Rectangle 18"/>
          <p:cNvSpPr/>
          <p:nvPr/>
        </p:nvSpPr>
        <p:spPr>
          <a:xfrm>
            <a:off x="2812892" y="5409922"/>
            <a:ext cx="3172634" cy="13862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66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๔</a:t>
            </a:r>
            <a:r>
              <a:rPr lang="th-TH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ผลิต พัฒนากำลังคนและงานวิจัย </a:t>
            </a:r>
          </a:p>
          <a:p>
            <a:pPr algn="ctr"/>
            <a:r>
              <a:rPr lang="th-TH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สอดคล้องกับความ</a:t>
            </a:r>
            <a:r>
              <a:rPr lang="th-TH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ต้องการ</a:t>
            </a:r>
          </a:p>
          <a:p>
            <a:pPr algn="ctr"/>
            <a:r>
              <a:rPr lang="th-TH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ของ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การพัฒนาประเทศ</a:t>
            </a:r>
            <a:endParaRPr lang="en-US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367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438911" y="155615"/>
            <a:ext cx="1152128" cy="4013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เด็กเครียด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23173" y="74184"/>
            <a:ext cx="1952313" cy="2884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ปฏิรูป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หลักสูตร(</a:t>
            </a:r>
            <a:r>
              <a:rPr lang="th-TH" sz="1400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สพฐ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.อาชีวศึกษา)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27088" y="4060443"/>
            <a:ext cx="1921356" cy="2586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ทวิศึกษา</a:t>
            </a:r>
            <a:endParaRPr lang="th-TH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539552" y="2508435"/>
            <a:ext cx="1487286" cy="1660583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หลักสูตร</a:t>
            </a:r>
            <a:b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และกระบวน</a:t>
            </a:r>
            <a:b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การเรียน</a:t>
            </a:r>
          </a:p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การสอน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209390" y="1292473"/>
            <a:ext cx="1470401" cy="5415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ปรับปรุงโครงสร้าง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เวลาเรียน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209391" y="835842"/>
            <a:ext cx="1470401" cy="3377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ลดสาระการเรียนรู้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209390" y="179691"/>
            <a:ext cx="1470401" cy="5348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ปรับหลักสูตร กศ.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ขั้นพื้นฐาน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016202" y="3693786"/>
            <a:ext cx="1921356" cy="2926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ใช้กระบวนการ </a:t>
            </a:r>
            <a:r>
              <a:rPr lang="en-US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BBL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016202" y="3322430"/>
            <a:ext cx="1921356" cy="3202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STEM Education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5217097" y="4273000"/>
            <a:ext cx="1470402" cy="7513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เพิ่มทักษะการคิดวิเคราะห์และใช้กระบวนการตัดสินใจ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7023173" y="4386796"/>
            <a:ext cx="1921356" cy="4702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พัฒนาระบบแนะแนว</a:t>
            </a:r>
          </a:p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(แนะแนวอาชีวะใน </a:t>
            </a:r>
            <a:r>
              <a:rPr lang="th-TH" sz="14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สพฐ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.)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7047109" y="438080"/>
            <a:ext cx="1921356" cy="25461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ตั้งกรมวิชาการ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7048143" y="777439"/>
            <a:ext cx="1921356" cy="321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ค.ลดเวลาเรียนเพิ่มเวลารู้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2348232" y="2954057"/>
            <a:ext cx="1222429" cy="10267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กระบวนการการเรียนรู้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2" name="Rounded Rectangle 18"/>
          <p:cNvSpPr/>
          <p:nvPr/>
        </p:nvSpPr>
        <p:spPr>
          <a:xfrm>
            <a:off x="3810392" y="4967377"/>
            <a:ext cx="1158420" cy="8965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เด็กสื่อสารภาษาอังกฤษไม่ได้</a:t>
            </a: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/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768286" y="3128117"/>
            <a:ext cx="1152128" cy="4211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เด็กขาดการฝึกคิดวิเคราะห์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214802" y="5127734"/>
            <a:ext cx="1470402" cy="5278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สร้างเส้นทางเลือก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เพื่อการประกอบอาชีพ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768286" y="3667482"/>
            <a:ext cx="1152128" cy="481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เด็กขาดทักษะในการแสวงหาความรู้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2444938" y="5448650"/>
            <a:ext cx="1153453" cy="102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การเรียนภาษาอังกฤษยังขาดมาตรฐาน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1" name="Rounded Rectangle 18"/>
          <p:cNvSpPr/>
          <p:nvPr/>
        </p:nvSpPr>
        <p:spPr>
          <a:xfrm>
            <a:off x="3810401" y="5958651"/>
            <a:ext cx="1153229" cy="72466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ไม่ตระหนักถึงความสำคัญของภาษาอังกฤษ</a:t>
            </a: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/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7016202" y="4912315"/>
            <a:ext cx="1921356" cy="2480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สื่อสร้างความตระหนัก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7025877" y="6353660"/>
            <a:ext cx="1921356" cy="42038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นักศึกษาต้องประเมินภาษาอังกฤษก่อนจบการศึกษา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5204615" y="5781388"/>
            <a:ext cx="1470402" cy="687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ยกระดับมาตรฐานและพัฒนาหลักสูตรภาษาอังกฤษ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0" name="Straight Connector 169"/>
          <p:cNvCxnSpPr>
            <a:stCxn id="128" idx="3"/>
            <a:endCxn id="158" idx="1"/>
          </p:cNvCxnSpPr>
          <p:nvPr/>
        </p:nvCxnSpPr>
        <p:spPr>
          <a:xfrm>
            <a:off x="2026839" y="3338707"/>
            <a:ext cx="418090" cy="2619943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28" idx="3"/>
            <a:endCxn id="150" idx="1"/>
          </p:cNvCxnSpPr>
          <p:nvPr/>
        </p:nvCxnSpPr>
        <p:spPr>
          <a:xfrm>
            <a:off x="2026838" y="3338727"/>
            <a:ext cx="321384" cy="128701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28" idx="3"/>
          </p:cNvCxnSpPr>
          <p:nvPr/>
        </p:nvCxnSpPr>
        <p:spPr>
          <a:xfrm flipV="1">
            <a:off x="2026839" y="1004693"/>
            <a:ext cx="283252" cy="2334014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ectangle 159"/>
          <p:cNvSpPr/>
          <p:nvPr/>
        </p:nvSpPr>
        <p:spPr>
          <a:xfrm>
            <a:off x="2446255" y="637408"/>
            <a:ext cx="1152128" cy="40133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เด็กเรียนเยอะ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2455803" y="1126333"/>
            <a:ext cx="1152128" cy="88035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เด็กไม่มีความสุขกับการเรียน/ผลสัมฤทธิ์ต่ำ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7025736" y="5860721"/>
            <a:ext cx="1949759" cy="4265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จัดทำมาตรฐานภาษาอังกฤษ</a:t>
            </a:r>
            <a:b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ในแต่ละช่วงชั้น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03" name="Straight Connector 202"/>
          <p:cNvCxnSpPr>
            <a:stCxn id="139" idx="3"/>
            <a:endCxn id="21" idx="1"/>
          </p:cNvCxnSpPr>
          <p:nvPr/>
        </p:nvCxnSpPr>
        <p:spPr>
          <a:xfrm flipV="1">
            <a:off x="6679781" y="218433"/>
            <a:ext cx="343392" cy="22867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06"/>
          <p:cNvCxnSpPr>
            <a:stCxn id="139" idx="3"/>
            <a:endCxn id="148" idx="1"/>
          </p:cNvCxnSpPr>
          <p:nvPr/>
        </p:nvCxnSpPr>
        <p:spPr>
          <a:xfrm>
            <a:off x="6679783" y="447107"/>
            <a:ext cx="367328" cy="11828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/>
          <p:cNvCxnSpPr>
            <a:stCxn id="138" idx="3"/>
            <a:endCxn id="149" idx="1"/>
          </p:cNvCxnSpPr>
          <p:nvPr/>
        </p:nvCxnSpPr>
        <p:spPr>
          <a:xfrm flipV="1">
            <a:off x="6679784" y="938411"/>
            <a:ext cx="368361" cy="662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/>
          <p:cNvCxnSpPr>
            <a:stCxn id="144" idx="3"/>
            <a:endCxn id="142" idx="1"/>
          </p:cNvCxnSpPr>
          <p:nvPr/>
        </p:nvCxnSpPr>
        <p:spPr>
          <a:xfrm flipV="1">
            <a:off x="6687509" y="3482564"/>
            <a:ext cx="328703" cy="116611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144" idx="3"/>
            <a:endCxn id="141" idx="1"/>
          </p:cNvCxnSpPr>
          <p:nvPr/>
        </p:nvCxnSpPr>
        <p:spPr>
          <a:xfrm flipV="1">
            <a:off x="6687509" y="3840130"/>
            <a:ext cx="328703" cy="80855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>
            <a:stCxn id="155" idx="3"/>
            <a:endCxn id="26" idx="1"/>
          </p:cNvCxnSpPr>
          <p:nvPr/>
        </p:nvCxnSpPr>
        <p:spPr>
          <a:xfrm flipV="1">
            <a:off x="6685206" y="4189757"/>
            <a:ext cx="341884" cy="120189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>
            <a:stCxn id="155" idx="3"/>
            <a:endCxn id="145" idx="1"/>
          </p:cNvCxnSpPr>
          <p:nvPr/>
        </p:nvCxnSpPr>
        <p:spPr>
          <a:xfrm flipV="1">
            <a:off x="6685214" y="4621932"/>
            <a:ext cx="337969" cy="76973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>
            <a:stCxn id="150" idx="3"/>
            <a:endCxn id="153" idx="1"/>
          </p:cNvCxnSpPr>
          <p:nvPr/>
        </p:nvCxnSpPr>
        <p:spPr>
          <a:xfrm flipV="1">
            <a:off x="3570661" y="3338727"/>
            <a:ext cx="197633" cy="128701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>
            <a:stCxn id="150" idx="3"/>
            <a:endCxn id="156" idx="1"/>
          </p:cNvCxnSpPr>
          <p:nvPr/>
        </p:nvCxnSpPr>
        <p:spPr>
          <a:xfrm>
            <a:off x="3570661" y="3467408"/>
            <a:ext cx="197633" cy="44063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>
            <a:stCxn id="153" idx="3"/>
            <a:endCxn id="144" idx="1"/>
          </p:cNvCxnSpPr>
          <p:nvPr/>
        </p:nvCxnSpPr>
        <p:spPr>
          <a:xfrm>
            <a:off x="4920413" y="3338712"/>
            <a:ext cx="296685" cy="130997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>
            <a:stCxn id="156" idx="3"/>
            <a:endCxn id="144" idx="1"/>
          </p:cNvCxnSpPr>
          <p:nvPr/>
        </p:nvCxnSpPr>
        <p:spPr>
          <a:xfrm>
            <a:off x="4920413" y="3908038"/>
            <a:ext cx="296685" cy="74064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304"/>
          <p:cNvCxnSpPr>
            <a:stCxn id="158" idx="3"/>
            <a:endCxn id="152" idx="1"/>
          </p:cNvCxnSpPr>
          <p:nvPr/>
        </p:nvCxnSpPr>
        <p:spPr>
          <a:xfrm flipV="1">
            <a:off x="3598391" y="5415670"/>
            <a:ext cx="212011" cy="54298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/>
          <p:cNvCxnSpPr>
            <a:stCxn id="158" idx="3"/>
            <a:endCxn id="161" idx="1"/>
          </p:cNvCxnSpPr>
          <p:nvPr/>
        </p:nvCxnSpPr>
        <p:spPr>
          <a:xfrm>
            <a:off x="3598381" y="5958670"/>
            <a:ext cx="212010" cy="36233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/>
          <p:cNvCxnSpPr>
            <a:stCxn id="152" idx="3"/>
            <a:endCxn id="164" idx="1"/>
          </p:cNvCxnSpPr>
          <p:nvPr/>
        </p:nvCxnSpPr>
        <p:spPr>
          <a:xfrm>
            <a:off x="4968812" y="5415690"/>
            <a:ext cx="235803" cy="70934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310"/>
          <p:cNvCxnSpPr>
            <a:stCxn id="161" idx="3"/>
            <a:endCxn id="164" idx="1"/>
          </p:cNvCxnSpPr>
          <p:nvPr/>
        </p:nvCxnSpPr>
        <p:spPr>
          <a:xfrm flipV="1">
            <a:off x="4963630" y="6125019"/>
            <a:ext cx="240995" cy="19596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314"/>
          <p:cNvCxnSpPr>
            <a:stCxn id="164" idx="3"/>
            <a:endCxn id="173" idx="1"/>
          </p:cNvCxnSpPr>
          <p:nvPr/>
        </p:nvCxnSpPr>
        <p:spPr>
          <a:xfrm flipV="1">
            <a:off x="6675017" y="6073974"/>
            <a:ext cx="350709" cy="51065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316"/>
          <p:cNvCxnSpPr>
            <a:stCxn id="164" idx="3"/>
            <a:endCxn id="163" idx="1"/>
          </p:cNvCxnSpPr>
          <p:nvPr/>
        </p:nvCxnSpPr>
        <p:spPr>
          <a:xfrm>
            <a:off x="6675018" y="6125019"/>
            <a:ext cx="350860" cy="43881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7" idx="3"/>
            <a:endCxn id="149" idx="1"/>
          </p:cNvCxnSpPr>
          <p:nvPr/>
        </p:nvCxnSpPr>
        <p:spPr>
          <a:xfrm flipV="1">
            <a:off x="6679782" y="938413"/>
            <a:ext cx="368362" cy="62481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ounded Rectangle 12"/>
          <p:cNvSpPr/>
          <p:nvPr/>
        </p:nvSpPr>
        <p:spPr>
          <a:xfrm>
            <a:off x="3697993" y="199288"/>
            <a:ext cx="1222429" cy="636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เนื้อหาสาระเยอะ/ซ้ำซ้อน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5" name="Rectangle 164"/>
          <p:cNvSpPr/>
          <p:nvPr/>
        </p:nvSpPr>
        <p:spPr>
          <a:xfrm>
            <a:off x="2427229" y="2098898"/>
            <a:ext cx="1152128" cy="7852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เนื้อหาไม่สอดคล้องกับบริบทของสังคมที่เปลี่ยนแปลง</a:t>
            </a:r>
          </a:p>
        </p:txBody>
      </p:sp>
      <p:sp>
        <p:nvSpPr>
          <p:cNvPr id="69" name="Rectangle 152"/>
          <p:cNvSpPr/>
          <p:nvPr/>
        </p:nvSpPr>
        <p:spPr>
          <a:xfrm>
            <a:off x="3733135" y="961852"/>
            <a:ext cx="1152128" cy="55756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ขาดการปรับปรุง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0" name="Rectangle 152"/>
          <p:cNvSpPr/>
          <p:nvPr/>
        </p:nvSpPr>
        <p:spPr>
          <a:xfrm>
            <a:off x="3733135" y="1655354"/>
            <a:ext cx="1152128" cy="62646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เทคโนโลยีเปลี่ยนแปลงไปอย่างรวดเร็ว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2" name="Rectangle 152"/>
          <p:cNvSpPr/>
          <p:nvPr/>
        </p:nvSpPr>
        <p:spPr>
          <a:xfrm>
            <a:off x="3733135" y="2394936"/>
            <a:ext cx="1152128" cy="55228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400" b="1" dirty="0" smtClean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สังคม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ขาดภูมิต้านทาน</a:t>
            </a:r>
          </a:p>
          <a:p>
            <a:pPr algn="ctr"/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7" name="Rectangle 143"/>
          <p:cNvSpPr/>
          <p:nvPr/>
        </p:nvSpPr>
        <p:spPr>
          <a:xfrm>
            <a:off x="5236292" y="1889086"/>
            <a:ext cx="1470402" cy="4196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ปลูกฝังเรื่องคุณธรรมจริยธรรม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9" name="ตัวเชื่อมต่อตรง 28"/>
          <p:cNvCxnSpPr/>
          <p:nvPr/>
        </p:nvCxnSpPr>
        <p:spPr>
          <a:xfrm>
            <a:off x="2310090" y="357195"/>
            <a:ext cx="0" cy="1209314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>
            <a:endCxn id="17" idx="1"/>
          </p:cNvCxnSpPr>
          <p:nvPr/>
        </p:nvCxnSpPr>
        <p:spPr>
          <a:xfrm>
            <a:off x="2310100" y="356301"/>
            <a:ext cx="128821" cy="1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>
            <a:endCxn id="160" idx="1"/>
          </p:cNvCxnSpPr>
          <p:nvPr/>
        </p:nvCxnSpPr>
        <p:spPr>
          <a:xfrm>
            <a:off x="2310100" y="838076"/>
            <a:ext cx="136163" cy="1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>
            <a:endCxn id="165" idx="1"/>
          </p:cNvCxnSpPr>
          <p:nvPr/>
        </p:nvCxnSpPr>
        <p:spPr>
          <a:xfrm>
            <a:off x="2310092" y="1563250"/>
            <a:ext cx="145713" cy="3279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>
            <a:stCxn id="128" idx="3"/>
            <a:endCxn id="65" idx="1"/>
          </p:cNvCxnSpPr>
          <p:nvPr/>
        </p:nvCxnSpPr>
        <p:spPr>
          <a:xfrm flipV="1">
            <a:off x="2026839" y="2491522"/>
            <a:ext cx="400390" cy="847205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>
            <a:stCxn id="17" idx="3"/>
            <a:endCxn id="62" idx="1"/>
          </p:cNvCxnSpPr>
          <p:nvPr/>
        </p:nvCxnSpPr>
        <p:spPr>
          <a:xfrm>
            <a:off x="3591039" y="356282"/>
            <a:ext cx="106944" cy="16128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>
            <a:stCxn id="160" idx="3"/>
            <a:endCxn id="62" idx="1"/>
          </p:cNvCxnSpPr>
          <p:nvPr/>
        </p:nvCxnSpPr>
        <p:spPr>
          <a:xfrm flipV="1">
            <a:off x="3598381" y="517568"/>
            <a:ext cx="99602" cy="3204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/>
          <p:nvPr/>
        </p:nvCxnSpPr>
        <p:spPr>
          <a:xfrm flipV="1">
            <a:off x="3603156" y="530548"/>
            <a:ext cx="90052" cy="1048945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/>
          <p:cNvCxnSpPr>
            <a:stCxn id="65" idx="3"/>
            <a:endCxn id="69" idx="1"/>
          </p:cNvCxnSpPr>
          <p:nvPr/>
        </p:nvCxnSpPr>
        <p:spPr>
          <a:xfrm flipV="1">
            <a:off x="3579357" y="1240638"/>
            <a:ext cx="153778" cy="125086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ตัวเชื่อมต่อตรง 46"/>
          <p:cNvCxnSpPr>
            <a:stCxn id="65" idx="3"/>
            <a:endCxn id="70" idx="1"/>
          </p:cNvCxnSpPr>
          <p:nvPr/>
        </p:nvCxnSpPr>
        <p:spPr>
          <a:xfrm flipV="1">
            <a:off x="3579357" y="1968588"/>
            <a:ext cx="153778" cy="5229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41"/>
          <p:cNvSpPr/>
          <p:nvPr/>
        </p:nvSpPr>
        <p:spPr>
          <a:xfrm>
            <a:off x="7047109" y="1444256"/>
            <a:ext cx="1921356" cy="311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โรงเรียนคุณธรรม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51" name="ตัวเชื่อมต่อตรง 50"/>
          <p:cNvCxnSpPr>
            <a:stCxn id="65" idx="3"/>
            <a:endCxn id="82" idx="1"/>
          </p:cNvCxnSpPr>
          <p:nvPr/>
        </p:nvCxnSpPr>
        <p:spPr>
          <a:xfrm>
            <a:off x="3579357" y="2491504"/>
            <a:ext cx="153778" cy="1795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ตัวเชื่อมต่อตรง 52"/>
          <p:cNvCxnSpPr>
            <a:stCxn id="82" idx="3"/>
            <a:endCxn id="87" idx="1"/>
          </p:cNvCxnSpPr>
          <p:nvPr/>
        </p:nvCxnSpPr>
        <p:spPr>
          <a:xfrm flipV="1">
            <a:off x="4885271" y="2098898"/>
            <a:ext cx="351031" cy="57216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ตัวเชื่อมต่อตรง 54"/>
          <p:cNvCxnSpPr>
            <a:stCxn id="87" idx="3"/>
            <a:endCxn id="110" idx="1"/>
          </p:cNvCxnSpPr>
          <p:nvPr/>
        </p:nvCxnSpPr>
        <p:spPr>
          <a:xfrm flipV="1">
            <a:off x="6706704" y="1600006"/>
            <a:ext cx="340415" cy="49889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ตัวเชื่อมต่อตรง 56"/>
          <p:cNvCxnSpPr>
            <a:endCxn id="139" idx="1"/>
          </p:cNvCxnSpPr>
          <p:nvPr/>
        </p:nvCxnSpPr>
        <p:spPr>
          <a:xfrm flipV="1">
            <a:off x="4920412" y="447103"/>
            <a:ext cx="288968" cy="7046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ตัวเชื่อมต่อตรง 58"/>
          <p:cNvCxnSpPr>
            <a:stCxn id="62" idx="3"/>
            <a:endCxn id="138" idx="1"/>
          </p:cNvCxnSpPr>
          <p:nvPr/>
        </p:nvCxnSpPr>
        <p:spPr>
          <a:xfrm>
            <a:off x="4920413" y="517569"/>
            <a:ext cx="288969" cy="48712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62"/>
          <p:cNvCxnSpPr>
            <a:stCxn id="62" idx="3"/>
            <a:endCxn id="137" idx="1"/>
          </p:cNvCxnSpPr>
          <p:nvPr/>
        </p:nvCxnSpPr>
        <p:spPr>
          <a:xfrm>
            <a:off x="4920412" y="517564"/>
            <a:ext cx="288968" cy="1045666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ตัวเชื่อมต่อตรง 289"/>
          <p:cNvCxnSpPr>
            <a:endCxn id="139" idx="1"/>
          </p:cNvCxnSpPr>
          <p:nvPr/>
        </p:nvCxnSpPr>
        <p:spPr>
          <a:xfrm flipV="1">
            <a:off x="5003987" y="447103"/>
            <a:ext cx="205395" cy="997153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ตัวเชื่อมต่อตรง 293"/>
          <p:cNvCxnSpPr>
            <a:stCxn id="70" idx="3"/>
            <a:endCxn id="139" idx="1"/>
          </p:cNvCxnSpPr>
          <p:nvPr/>
        </p:nvCxnSpPr>
        <p:spPr>
          <a:xfrm flipV="1">
            <a:off x="4885271" y="447103"/>
            <a:ext cx="324119" cy="152148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61"/>
          <p:cNvSpPr/>
          <p:nvPr/>
        </p:nvSpPr>
        <p:spPr>
          <a:xfrm>
            <a:off x="7035080" y="5230723"/>
            <a:ext cx="1921356" cy="2480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Training for trainers</a:t>
            </a:r>
          </a:p>
        </p:txBody>
      </p:sp>
      <p:sp>
        <p:nvSpPr>
          <p:cNvPr id="134" name="Rectangle 161"/>
          <p:cNvSpPr/>
          <p:nvPr/>
        </p:nvSpPr>
        <p:spPr>
          <a:xfrm>
            <a:off x="7054130" y="5533254"/>
            <a:ext cx="1921356" cy="2480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Boot-camp</a:t>
            </a:r>
          </a:p>
        </p:txBody>
      </p:sp>
      <p:cxnSp>
        <p:nvCxnSpPr>
          <p:cNvPr id="308" name="ตัวเชื่อมต่อตรง 307"/>
          <p:cNvCxnSpPr>
            <a:stCxn id="150" idx="3"/>
          </p:cNvCxnSpPr>
          <p:nvPr/>
        </p:nvCxnSpPr>
        <p:spPr>
          <a:xfrm>
            <a:off x="3570661" y="3467408"/>
            <a:ext cx="197633" cy="108374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ตัวเชื่อมต่อตรง 311"/>
          <p:cNvCxnSpPr/>
          <p:nvPr/>
        </p:nvCxnSpPr>
        <p:spPr>
          <a:xfrm flipV="1">
            <a:off x="6675027" y="4981893"/>
            <a:ext cx="341185" cy="117578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ตัวเชื่อมต่อตรง 317"/>
          <p:cNvCxnSpPr>
            <a:stCxn id="164" idx="3"/>
            <a:endCxn id="129" idx="1"/>
          </p:cNvCxnSpPr>
          <p:nvPr/>
        </p:nvCxnSpPr>
        <p:spPr>
          <a:xfrm flipV="1">
            <a:off x="6675017" y="5354731"/>
            <a:ext cx="360063" cy="770288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63"/>
          <p:cNvCxnSpPr>
            <a:stCxn id="164" idx="3"/>
            <a:endCxn id="134" idx="1"/>
          </p:cNvCxnSpPr>
          <p:nvPr/>
        </p:nvCxnSpPr>
        <p:spPr>
          <a:xfrm flipV="1">
            <a:off x="6675017" y="5657282"/>
            <a:ext cx="379113" cy="46775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Rectangle 155"/>
          <p:cNvSpPr/>
          <p:nvPr/>
        </p:nvSpPr>
        <p:spPr>
          <a:xfrm>
            <a:off x="3792550" y="4310594"/>
            <a:ext cx="1152128" cy="4811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เด็กอ่านไม่ออก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เขียนไม่ได้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3" name="ตัวเชื่อมต่อตรง 82"/>
          <p:cNvCxnSpPr>
            <a:stCxn id="157" idx="3"/>
            <a:endCxn id="144" idx="1"/>
          </p:cNvCxnSpPr>
          <p:nvPr/>
        </p:nvCxnSpPr>
        <p:spPr>
          <a:xfrm>
            <a:off x="4944679" y="4551150"/>
            <a:ext cx="272420" cy="9752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ตัวเชื่อมต่อตรง 94"/>
          <p:cNvCxnSpPr>
            <a:stCxn id="138" idx="3"/>
            <a:endCxn id="21" idx="1"/>
          </p:cNvCxnSpPr>
          <p:nvPr/>
        </p:nvCxnSpPr>
        <p:spPr>
          <a:xfrm flipV="1">
            <a:off x="6679792" y="218433"/>
            <a:ext cx="343391" cy="78626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>
            <a:stCxn id="150" idx="3"/>
            <a:endCxn id="70" idx="1"/>
          </p:cNvCxnSpPr>
          <p:nvPr/>
        </p:nvCxnSpPr>
        <p:spPr>
          <a:xfrm flipV="1">
            <a:off x="3570652" y="1968588"/>
            <a:ext cx="162482" cy="1498823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143"/>
          <p:cNvSpPr/>
          <p:nvPr/>
        </p:nvSpPr>
        <p:spPr>
          <a:xfrm>
            <a:off x="5204615" y="2384998"/>
            <a:ext cx="1470402" cy="9051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ปลูกฝังจิตสำนึกในการอนุรักษ์ทรัพยากรธรรมชาติและสิ่งแวดล้อม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5" name="Rectangle 141"/>
          <p:cNvSpPr/>
          <p:nvPr/>
        </p:nvSpPr>
        <p:spPr>
          <a:xfrm>
            <a:off x="7035080" y="1828786"/>
            <a:ext cx="1921356" cy="478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โครงการธนาคารขยะ</a:t>
            </a:r>
            <a:b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และการคัดแยกขยะ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0" name="Rectangle 143"/>
          <p:cNvSpPr/>
          <p:nvPr/>
        </p:nvSpPr>
        <p:spPr>
          <a:xfrm>
            <a:off x="5204615" y="3341525"/>
            <a:ext cx="1470402" cy="8795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เสริมสร้างความเข้มแข็ง</a:t>
            </a:r>
            <a:r>
              <a:rPr lang="th-TH" sz="1400" b="1" dirty="0" err="1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ให้นร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.และสถานศึกษา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ในการ</a:t>
            </a:r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ป้องกันและแก้ไขปัญหา</a:t>
            </a:r>
            <a:r>
              <a:rPr lang="th-TH" sz="1400" b="1" dirty="0" err="1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ยาเสพติด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0" name="Rectangle 141"/>
          <p:cNvSpPr/>
          <p:nvPr/>
        </p:nvSpPr>
        <p:spPr>
          <a:xfrm>
            <a:off x="7029154" y="2748177"/>
            <a:ext cx="1921356" cy="4780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โครงการเฝ้าระวังและแก้ไขปัญหา</a:t>
            </a:r>
            <a:b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ยาเสพติด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ในสถานศึกษา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" name="Rectangle 141"/>
          <p:cNvSpPr/>
          <p:nvPr/>
        </p:nvSpPr>
        <p:spPr>
          <a:xfrm>
            <a:off x="7027088" y="2361886"/>
            <a:ext cx="1921356" cy="3202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โครงการเพิ่มพื้นที่สีเขียว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71" name="ตัวเชื่อมต่อตรง 70"/>
          <p:cNvCxnSpPr>
            <a:stCxn id="82" idx="3"/>
            <a:endCxn id="88" idx="1"/>
          </p:cNvCxnSpPr>
          <p:nvPr/>
        </p:nvCxnSpPr>
        <p:spPr>
          <a:xfrm>
            <a:off x="4885263" y="2671060"/>
            <a:ext cx="319354" cy="16651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ตัวเชื่อมต่อตรง 72"/>
          <p:cNvCxnSpPr>
            <a:endCxn id="130" idx="1"/>
          </p:cNvCxnSpPr>
          <p:nvPr/>
        </p:nvCxnSpPr>
        <p:spPr>
          <a:xfrm>
            <a:off x="4885263" y="2671080"/>
            <a:ext cx="319354" cy="111025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ตัวเชื่อมต่อตรง 74"/>
          <p:cNvCxnSpPr>
            <a:stCxn id="88" idx="3"/>
            <a:endCxn id="105" idx="1"/>
          </p:cNvCxnSpPr>
          <p:nvPr/>
        </p:nvCxnSpPr>
        <p:spPr>
          <a:xfrm flipV="1">
            <a:off x="6675017" y="2067790"/>
            <a:ext cx="360063" cy="76978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ตัวเชื่อมต่อตรง 78"/>
          <p:cNvCxnSpPr>
            <a:stCxn id="88" idx="3"/>
            <a:endCxn id="143" idx="1"/>
          </p:cNvCxnSpPr>
          <p:nvPr/>
        </p:nvCxnSpPr>
        <p:spPr>
          <a:xfrm flipV="1">
            <a:off x="6675017" y="2522035"/>
            <a:ext cx="352071" cy="31555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ตัวเชื่อมต่อตรง 83"/>
          <p:cNvCxnSpPr>
            <a:stCxn id="130" idx="3"/>
            <a:endCxn id="140" idx="1"/>
          </p:cNvCxnSpPr>
          <p:nvPr/>
        </p:nvCxnSpPr>
        <p:spPr>
          <a:xfrm flipV="1">
            <a:off x="6675027" y="2987181"/>
            <a:ext cx="354137" cy="79413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41"/>
          <p:cNvSpPr/>
          <p:nvPr/>
        </p:nvSpPr>
        <p:spPr>
          <a:xfrm>
            <a:off x="86244" y="6287225"/>
            <a:ext cx="309292" cy="2560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2" name="Rectangle 147"/>
          <p:cNvSpPr/>
          <p:nvPr/>
        </p:nvSpPr>
        <p:spPr>
          <a:xfrm>
            <a:off x="82664" y="5354731"/>
            <a:ext cx="312873" cy="17768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>
            <a:solidFill>
              <a:schemeClr val="tx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3" name="Rectangle 148"/>
          <p:cNvSpPr/>
          <p:nvPr/>
        </p:nvSpPr>
        <p:spPr>
          <a:xfrm>
            <a:off x="82662" y="5781408"/>
            <a:ext cx="312874" cy="2303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539552" y="5278551"/>
            <a:ext cx="1647978" cy="30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โครงการที่กำลังผลักดันให้เกิดขึ้น</a:t>
            </a:r>
            <a:endParaRPr lang="th-TH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6" name="สี่เหลี่ยมผืนผ้า 105"/>
          <p:cNvSpPr/>
          <p:nvPr/>
        </p:nvSpPr>
        <p:spPr>
          <a:xfrm>
            <a:off x="539552" y="5733475"/>
            <a:ext cx="1647978" cy="30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th-TH" sz="1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โครงการที่ดำเนินการแล้วและมีผลสัมฤทธิ์บางส่วนแล้ว</a:t>
            </a:r>
          </a:p>
        </p:txBody>
      </p:sp>
      <p:sp>
        <p:nvSpPr>
          <p:cNvPr id="107" name="สี่เหลี่ยมผืนผ้า 106"/>
          <p:cNvSpPr/>
          <p:nvPr/>
        </p:nvSpPr>
        <p:spPr>
          <a:xfrm>
            <a:off x="615752" y="6345351"/>
            <a:ext cx="1647978" cy="30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</a:t>
            </a: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โครงการที่เริ่มต้น</a:t>
            </a:r>
            <a:b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ดำเนินการ</a:t>
            </a:r>
            <a:endParaRPr lang="th-TH" sz="16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19162" y="4985543"/>
            <a:ext cx="2227428" cy="1821677"/>
          </a:xfrm>
          <a:prstGeom prst="round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7080256" y="1157346"/>
            <a:ext cx="1877499" cy="2490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DLTV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" name="Straight Connector 10"/>
          <p:cNvCxnSpPr>
            <a:stCxn id="137" idx="3"/>
            <a:endCxn id="108" idx="1"/>
          </p:cNvCxnSpPr>
          <p:nvPr/>
        </p:nvCxnSpPr>
        <p:spPr>
          <a:xfrm flipV="1">
            <a:off x="6679791" y="1281877"/>
            <a:ext cx="400475" cy="28137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27"/>
          <p:cNvSpPr/>
          <p:nvPr/>
        </p:nvSpPr>
        <p:spPr>
          <a:xfrm>
            <a:off x="-53827" y="1744254"/>
            <a:ext cx="591243" cy="299332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๑</a:t>
            </a:r>
            <a:endParaRPr lang="en-US" sz="9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Straight Connector 2"/>
          <p:cNvCxnSpPr>
            <a:stCxn id="152" idx="3"/>
            <a:endCxn id="155" idx="1"/>
          </p:cNvCxnSpPr>
          <p:nvPr/>
        </p:nvCxnSpPr>
        <p:spPr>
          <a:xfrm flipV="1">
            <a:off x="4968814" y="5391669"/>
            <a:ext cx="245990" cy="2401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>
            <a:stCxn id="69" idx="3"/>
            <a:endCxn id="139" idx="1"/>
          </p:cNvCxnSpPr>
          <p:nvPr/>
        </p:nvCxnSpPr>
        <p:spPr>
          <a:xfrm flipV="1">
            <a:off x="4885271" y="447103"/>
            <a:ext cx="324119" cy="79353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12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37424" y="2450644"/>
            <a:ext cx="1055755" cy="22999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การผลิตและพัฒนาครู</a:t>
            </a:r>
            <a:endParaRPr lang="en-US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873711" y="137227"/>
            <a:ext cx="1591511" cy="87347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32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ครูบางส่วนไม่เก่ง</a:t>
            </a:r>
            <a:endParaRPr lang="en-US" sz="32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73712" y="2371587"/>
            <a:ext cx="1591511" cy="9035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ครูไม่ครบชั้น </a:t>
            </a:r>
          </a:p>
          <a:p>
            <a:pPr algn="ctr"/>
            <a:r>
              <a:rPr lang="th-TH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สอนไม่ตรงเอก</a:t>
            </a:r>
            <a:endParaRPr lang="en-US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42844" y="3937484"/>
            <a:ext cx="1567325" cy="9014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ภาระงานเยอะ</a:t>
            </a:r>
            <a:endParaRPr lang="en-US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834986" y="5585763"/>
            <a:ext cx="1567327" cy="9598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ครูขาดขวัญ</a:t>
            </a:r>
          </a:p>
          <a:p>
            <a:pPr algn="ctr"/>
            <a:r>
              <a:rPr lang="th-TH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และกำลังใจ</a:t>
            </a:r>
            <a:endParaRPr lang="en-US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72267" y="97765"/>
            <a:ext cx="1218566" cy="476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ไม่มีองค์ความรู้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931" y="1349276"/>
            <a:ext cx="1193414" cy="5134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ขาดเทคนิค</a:t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การสอน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247033" y="119811"/>
            <a:ext cx="1917256" cy="5728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พัฒนากระบวนการผลิต คัดสรรคนเก่ง คนดีเป็นครู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4494" y="55224"/>
            <a:ext cx="1655044" cy="2806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ผลิตครูเพื่อพัฒนาท้องถิ่น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24494" y="406254"/>
            <a:ext cx="1655044" cy="3939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สนับสนุนทุน</a:t>
            </a: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เรียน</a:t>
            </a:r>
            <a:b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ครูระดับอุดมศึกษา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95024" y="1955354"/>
            <a:ext cx="1225228" cy="5009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ขาดแคลนครู</a:t>
            </a:r>
          </a:p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สาขาเฉพาะ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784106" y="3096004"/>
            <a:ext cx="1217658" cy="5994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ครูกระจุกตัวอยู่ในเมือง/ร.ร.ใหญ่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36545" y="768900"/>
            <a:ext cx="1927744" cy="5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พัฒนาครูให้เป็น </a:t>
            </a:r>
            <a:r>
              <a:rPr lang="en-US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facilitator Coaching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Motivator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24494" y="1257573"/>
            <a:ext cx="1655044" cy="337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ราชภัฎเป็นเลิศ (ด้านครู)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62228" y="1388288"/>
            <a:ext cx="1917256" cy="4614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เปิดโอกาสให้คนเก่งสาขาวิชาเฉพาะเป็นครู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324494" y="2899460"/>
            <a:ext cx="1655046" cy="445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ปรับกฎ ระเบียบ</a:t>
            </a:r>
          </a:p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เรื่องใบประกอบวิชาชีพ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236545" y="2528661"/>
            <a:ext cx="1927744" cy="468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ให้สามารถโอนย้ายข้ามเขตได้ หรือสร้างแรงจูงใจในการย้าย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85861" y="3860948"/>
            <a:ext cx="1216161" cy="5272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การอบรม</a:t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และการพัฒนา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04197" y="4576938"/>
            <a:ext cx="1206901" cy="6065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การปฏิบัติงานที่ไม่เกี่ยวกับการสอน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36545" y="3094773"/>
            <a:ext cx="1927744" cy="6848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สร้างระบบการพัฒนา/อบรมครูที่ใช้เวลานอกเหนือเวลาสอน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247033" y="3878226"/>
            <a:ext cx="1917256" cy="4422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ทำงานตามสั่งของผู้ใหญ่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24758" y="4426124"/>
            <a:ext cx="1917256" cy="89890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ลดภาระการรายงาน </a:t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ทำเอกสารสำหรับการประเมิน </a:t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ประกัน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ภายใน</a:t>
            </a: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ภายนอก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21383" y="5960119"/>
            <a:ext cx="1229651" cy="3218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ปัญหาหนี้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19232" y="6375780"/>
            <a:ext cx="1217658" cy="3395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ขาดสวัสดิการ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328150" y="4503457"/>
            <a:ext cx="1662009" cy="4943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กำหนดให้พัฒนาครู</a:t>
            </a:r>
            <a:b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เฉพาะช่วงปิดภาคเรียน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24504" y="2037990"/>
            <a:ext cx="1655045" cy="3600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จับกลุ่มสถานศึกษา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311601" y="5108964"/>
            <a:ext cx="1677686" cy="48605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ปรับปรุงเกณฑ์</a:t>
            </a:r>
          </a:p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การประเมิน</a:t>
            </a:r>
            <a:r>
              <a:rPr lang="th-TH" sz="1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วิทย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ฐานะ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211188" y="5874772"/>
            <a:ext cx="1918576" cy="4071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สร้างวินัยในการใช้เงิน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211188" y="6340021"/>
            <a:ext cx="1918576" cy="37536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ปรับปรุงบ้านพักครูที่ทรุด</a:t>
            </a:r>
            <a:r>
              <a:rPr lang="th-TH" sz="12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โทรม</a:t>
            </a:r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หรือไม่ปลอดภัย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19393" y="5651098"/>
            <a:ext cx="1689723" cy="5889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มาตรการในการแก้ปัญหาหนี้สินครู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7318051" y="6295292"/>
            <a:ext cx="1688814" cy="3892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เร่งปรับปรุงบ้านพักครู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7322288" y="3992436"/>
            <a:ext cx="1689910" cy="4041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ปรับหลักเกณฑ์การโอนย้าย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324494" y="1642429"/>
            <a:ext cx="1655044" cy="3370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มหาวิทยาลัยเป็นพี่เลี้ยง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3784107" y="2528661"/>
            <a:ext cx="1225228" cy="4362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ครูไม่ครบชั้น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82" name="Straight Connector 181"/>
          <p:cNvCxnSpPr>
            <a:stCxn id="5" idx="3"/>
            <a:endCxn id="13" idx="1"/>
          </p:cNvCxnSpPr>
          <p:nvPr/>
        </p:nvCxnSpPr>
        <p:spPr>
          <a:xfrm flipV="1">
            <a:off x="1593172" y="573965"/>
            <a:ext cx="280532" cy="302667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5" idx="3"/>
            <a:endCxn id="14" idx="1"/>
          </p:cNvCxnSpPr>
          <p:nvPr/>
        </p:nvCxnSpPr>
        <p:spPr>
          <a:xfrm flipV="1">
            <a:off x="1593170" y="2823382"/>
            <a:ext cx="280533" cy="777271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>
            <a:stCxn id="5" idx="3"/>
            <a:endCxn id="15" idx="1"/>
          </p:cNvCxnSpPr>
          <p:nvPr/>
        </p:nvCxnSpPr>
        <p:spPr>
          <a:xfrm>
            <a:off x="1593179" y="3600638"/>
            <a:ext cx="449665" cy="787595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5" idx="3"/>
            <a:endCxn id="16" idx="1"/>
          </p:cNvCxnSpPr>
          <p:nvPr/>
        </p:nvCxnSpPr>
        <p:spPr>
          <a:xfrm>
            <a:off x="1593179" y="3600635"/>
            <a:ext cx="241807" cy="2465034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>
            <a:stCxn id="13" idx="3"/>
            <a:endCxn id="17" idx="1"/>
          </p:cNvCxnSpPr>
          <p:nvPr/>
        </p:nvCxnSpPr>
        <p:spPr>
          <a:xfrm flipV="1">
            <a:off x="3465213" y="335865"/>
            <a:ext cx="307054" cy="23810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>
            <a:stCxn id="17" idx="3"/>
            <a:endCxn id="20" idx="1"/>
          </p:cNvCxnSpPr>
          <p:nvPr/>
        </p:nvCxnSpPr>
        <p:spPr>
          <a:xfrm>
            <a:off x="4990833" y="335883"/>
            <a:ext cx="256200" cy="7038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18" idx="3"/>
            <a:endCxn id="25" idx="1"/>
          </p:cNvCxnSpPr>
          <p:nvPr/>
        </p:nvCxnSpPr>
        <p:spPr>
          <a:xfrm flipV="1">
            <a:off x="5004345" y="1031306"/>
            <a:ext cx="232200" cy="57468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stCxn id="18" idx="3"/>
            <a:endCxn id="27" idx="1"/>
          </p:cNvCxnSpPr>
          <p:nvPr/>
        </p:nvCxnSpPr>
        <p:spPr>
          <a:xfrm>
            <a:off x="5004346" y="1605994"/>
            <a:ext cx="257882" cy="1303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endCxn id="21" idx="1"/>
          </p:cNvCxnSpPr>
          <p:nvPr/>
        </p:nvCxnSpPr>
        <p:spPr>
          <a:xfrm flipV="1">
            <a:off x="7164288" y="195545"/>
            <a:ext cx="160206" cy="14612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20" idx="3"/>
            <a:endCxn id="22" idx="1"/>
          </p:cNvCxnSpPr>
          <p:nvPr/>
        </p:nvCxnSpPr>
        <p:spPr>
          <a:xfrm>
            <a:off x="7164298" y="406256"/>
            <a:ext cx="160205" cy="19698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25" idx="3"/>
            <a:endCxn id="120" idx="1"/>
          </p:cNvCxnSpPr>
          <p:nvPr/>
        </p:nvCxnSpPr>
        <p:spPr>
          <a:xfrm>
            <a:off x="7164298" y="1031307"/>
            <a:ext cx="160205" cy="779623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25" idx="3"/>
          </p:cNvCxnSpPr>
          <p:nvPr/>
        </p:nvCxnSpPr>
        <p:spPr>
          <a:xfrm>
            <a:off x="7164298" y="1031308"/>
            <a:ext cx="141205" cy="100984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27" idx="3"/>
            <a:endCxn id="28" idx="1"/>
          </p:cNvCxnSpPr>
          <p:nvPr/>
        </p:nvCxnSpPr>
        <p:spPr>
          <a:xfrm>
            <a:off x="7179484" y="1619028"/>
            <a:ext cx="145011" cy="150338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Connector 214"/>
          <p:cNvCxnSpPr>
            <a:stCxn id="25" idx="3"/>
            <a:endCxn id="26" idx="1"/>
          </p:cNvCxnSpPr>
          <p:nvPr/>
        </p:nvCxnSpPr>
        <p:spPr>
          <a:xfrm>
            <a:off x="7164298" y="1031310"/>
            <a:ext cx="160205" cy="39475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/>
          <p:cNvCxnSpPr>
            <a:stCxn id="35" idx="3"/>
            <a:endCxn id="40" idx="1"/>
          </p:cNvCxnSpPr>
          <p:nvPr/>
        </p:nvCxnSpPr>
        <p:spPr>
          <a:xfrm>
            <a:off x="7142022" y="4875597"/>
            <a:ext cx="169589" cy="47639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34" idx="3"/>
            <a:endCxn id="40" idx="1"/>
          </p:cNvCxnSpPr>
          <p:nvPr/>
        </p:nvCxnSpPr>
        <p:spPr>
          <a:xfrm>
            <a:off x="7164298" y="4099360"/>
            <a:ext cx="147313" cy="1252612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>
            <a:stCxn id="33" idx="3"/>
            <a:endCxn id="38" idx="1"/>
          </p:cNvCxnSpPr>
          <p:nvPr/>
        </p:nvCxnSpPr>
        <p:spPr>
          <a:xfrm>
            <a:off x="7164288" y="3437200"/>
            <a:ext cx="163860" cy="131342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Connector 230"/>
          <p:cNvCxnSpPr>
            <a:stCxn id="42" idx="3"/>
            <a:endCxn id="44" idx="1"/>
          </p:cNvCxnSpPr>
          <p:nvPr/>
        </p:nvCxnSpPr>
        <p:spPr>
          <a:xfrm flipV="1">
            <a:off x="7129774" y="6489920"/>
            <a:ext cx="188287" cy="3776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14" idx="3"/>
            <a:endCxn id="24" idx="1"/>
          </p:cNvCxnSpPr>
          <p:nvPr/>
        </p:nvCxnSpPr>
        <p:spPr>
          <a:xfrm>
            <a:off x="3465216" y="2823364"/>
            <a:ext cx="318892" cy="57234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14" idx="3"/>
            <a:endCxn id="152" idx="1"/>
          </p:cNvCxnSpPr>
          <p:nvPr/>
        </p:nvCxnSpPr>
        <p:spPr>
          <a:xfrm flipV="1">
            <a:off x="3465223" y="2746786"/>
            <a:ext cx="318893" cy="76578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" idx="3"/>
            <a:endCxn id="31" idx="1"/>
          </p:cNvCxnSpPr>
          <p:nvPr/>
        </p:nvCxnSpPr>
        <p:spPr>
          <a:xfrm flipV="1">
            <a:off x="3610160" y="4124588"/>
            <a:ext cx="175701" cy="263645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>
            <a:stCxn id="15" idx="3"/>
            <a:endCxn id="32" idx="1"/>
          </p:cNvCxnSpPr>
          <p:nvPr/>
        </p:nvCxnSpPr>
        <p:spPr>
          <a:xfrm>
            <a:off x="3610159" y="4388250"/>
            <a:ext cx="194028" cy="491971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>
            <a:stCxn id="23" idx="3"/>
            <a:endCxn id="27" idx="1"/>
          </p:cNvCxnSpPr>
          <p:nvPr/>
        </p:nvCxnSpPr>
        <p:spPr>
          <a:xfrm flipV="1">
            <a:off x="5020261" y="1619026"/>
            <a:ext cx="241975" cy="58681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>
            <a:stCxn id="152" idx="3"/>
            <a:endCxn id="29" idx="1"/>
          </p:cNvCxnSpPr>
          <p:nvPr/>
        </p:nvCxnSpPr>
        <p:spPr>
          <a:xfrm>
            <a:off x="5009335" y="2746804"/>
            <a:ext cx="227210" cy="16013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>
            <a:endCxn id="29" idx="1"/>
          </p:cNvCxnSpPr>
          <p:nvPr/>
        </p:nvCxnSpPr>
        <p:spPr>
          <a:xfrm flipV="1">
            <a:off x="5020261" y="2762797"/>
            <a:ext cx="216293" cy="67558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>
            <a:stCxn id="31" idx="3"/>
            <a:endCxn id="33" idx="1"/>
          </p:cNvCxnSpPr>
          <p:nvPr/>
        </p:nvCxnSpPr>
        <p:spPr>
          <a:xfrm flipV="1">
            <a:off x="5002031" y="3437208"/>
            <a:ext cx="234523" cy="687385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>
            <a:stCxn id="32" idx="3"/>
            <a:endCxn id="35" idx="1"/>
          </p:cNvCxnSpPr>
          <p:nvPr/>
        </p:nvCxnSpPr>
        <p:spPr>
          <a:xfrm flipV="1">
            <a:off x="5011090" y="4875577"/>
            <a:ext cx="213668" cy="462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>
            <a:stCxn id="16" idx="3"/>
            <a:endCxn id="36" idx="1"/>
          </p:cNvCxnSpPr>
          <p:nvPr/>
        </p:nvCxnSpPr>
        <p:spPr>
          <a:xfrm>
            <a:off x="3402304" y="6065669"/>
            <a:ext cx="319070" cy="55352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>
            <a:stCxn id="16" idx="3"/>
            <a:endCxn id="37" idx="1"/>
          </p:cNvCxnSpPr>
          <p:nvPr/>
        </p:nvCxnSpPr>
        <p:spPr>
          <a:xfrm>
            <a:off x="3402305" y="6065669"/>
            <a:ext cx="316929" cy="479906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>
            <a:stCxn id="36" idx="3"/>
            <a:endCxn id="41" idx="1"/>
          </p:cNvCxnSpPr>
          <p:nvPr/>
        </p:nvCxnSpPr>
        <p:spPr>
          <a:xfrm flipV="1">
            <a:off x="4951026" y="6078357"/>
            <a:ext cx="260164" cy="4266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>
            <a:stCxn id="37" idx="3"/>
            <a:endCxn id="42" idx="1"/>
          </p:cNvCxnSpPr>
          <p:nvPr/>
        </p:nvCxnSpPr>
        <p:spPr>
          <a:xfrm flipV="1">
            <a:off x="4936891" y="6527706"/>
            <a:ext cx="274298" cy="1788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>
            <a:stCxn id="14" idx="3"/>
            <a:endCxn id="23" idx="1"/>
          </p:cNvCxnSpPr>
          <p:nvPr/>
        </p:nvCxnSpPr>
        <p:spPr>
          <a:xfrm flipV="1">
            <a:off x="3465214" y="2205836"/>
            <a:ext cx="329810" cy="617528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32" idx="3"/>
            <a:endCxn id="34" idx="1"/>
          </p:cNvCxnSpPr>
          <p:nvPr/>
        </p:nvCxnSpPr>
        <p:spPr>
          <a:xfrm flipV="1">
            <a:off x="5011088" y="4099361"/>
            <a:ext cx="235944" cy="78084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2" idx="3"/>
            <a:endCxn id="27" idx="1"/>
          </p:cNvCxnSpPr>
          <p:nvPr/>
        </p:nvCxnSpPr>
        <p:spPr>
          <a:xfrm flipV="1">
            <a:off x="5009337" y="1619026"/>
            <a:ext cx="252892" cy="112776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/>
          <p:cNvSpPr/>
          <p:nvPr/>
        </p:nvSpPr>
        <p:spPr>
          <a:xfrm>
            <a:off x="5256984" y="1952688"/>
            <a:ext cx="1927744" cy="46831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ใช้ระบบช่วยสอน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40" name="Straight Connector 239"/>
          <p:cNvCxnSpPr>
            <a:stCxn id="152" idx="3"/>
            <a:endCxn id="92" idx="1"/>
          </p:cNvCxnSpPr>
          <p:nvPr/>
        </p:nvCxnSpPr>
        <p:spPr>
          <a:xfrm flipV="1">
            <a:off x="5009337" y="2186844"/>
            <a:ext cx="247648" cy="55994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92" idx="3"/>
            <a:endCxn id="39" idx="1"/>
          </p:cNvCxnSpPr>
          <p:nvPr/>
        </p:nvCxnSpPr>
        <p:spPr>
          <a:xfrm>
            <a:off x="7184727" y="2186844"/>
            <a:ext cx="139768" cy="3116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36"/>
          <p:cNvSpPr/>
          <p:nvPr/>
        </p:nvSpPr>
        <p:spPr>
          <a:xfrm>
            <a:off x="3734526" y="5442107"/>
            <a:ext cx="1217658" cy="43268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ความก้าวหน้า</a:t>
            </a:r>
          </a:p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ในอาชีพ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5" name="Rectangle 41"/>
          <p:cNvSpPr/>
          <p:nvPr/>
        </p:nvSpPr>
        <p:spPr>
          <a:xfrm>
            <a:off x="5211188" y="5424836"/>
            <a:ext cx="1918576" cy="34675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ปรับปรุงระบบบริหารงานบุคคล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26" name="ตัวเชื่อมต่อตรง 225"/>
          <p:cNvCxnSpPr>
            <a:stCxn id="16" idx="3"/>
          </p:cNvCxnSpPr>
          <p:nvPr/>
        </p:nvCxnSpPr>
        <p:spPr>
          <a:xfrm flipV="1">
            <a:off x="3402303" y="5745449"/>
            <a:ext cx="304870" cy="32022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/>
          <p:cNvCxnSpPr>
            <a:stCxn id="80" idx="3"/>
            <a:endCxn id="85" idx="1"/>
          </p:cNvCxnSpPr>
          <p:nvPr/>
        </p:nvCxnSpPr>
        <p:spPr>
          <a:xfrm flipV="1">
            <a:off x="4952185" y="5598215"/>
            <a:ext cx="259004" cy="60235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ตัวเชื่อมต่อตรง 46"/>
          <p:cNvCxnSpPr>
            <a:stCxn id="85" idx="3"/>
            <a:endCxn id="40" idx="1"/>
          </p:cNvCxnSpPr>
          <p:nvPr/>
        </p:nvCxnSpPr>
        <p:spPr>
          <a:xfrm flipV="1">
            <a:off x="7129774" y="5351992"/>
            <a:ext cx="181837" cy="24622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>
            <a:stCxn id="41" idx="3"/>
            <a:endCxn id="43" idx="1"/>
          </p:cNvCxnSpPr>
          <p:nvPr/>
        </p:nvCxnSpPr>
        <p:spPr>
          <a:xfrm flipV="1">
            <a:off x="7129766" y="5945571"/>
            <a:ext cx="189627" cy="132786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ตัวเชื่อมต่อตรง 5"/>
          <p:cNvCxnSpPr>
            <a:endCxn id="106" idx="1"/>
          </p:cNvCxnSpPr>
          <p:nvPr/>
        </p:nvCxnSpPr>
        <p:spPr>
          <a:xfrm>
            <a:off x="7184726" y="3179022"/>
            <a:ext cx="137562" cy="1015469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27"/>
          <p:cNvSpPr/>
          <p:nvPr/>
        </p:nvSpPr>
        <p:spPr>
          <a:xfrm>
            <a:off x="7334935" y="3434411"/>
            <a:ext cx="1655046" cy="445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โครงการจ้างครูผู้ทรงคุณค่า (ครูเกษียณ)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9" name="ตัวเชื่อมต่อตรง 8"/>
          <p:cNvCxnSpPr>
            <a:stCxn id="92" idx="3"/>
            <a:endCxn id="86" idx="1"/>
          </p:cNvCxnSpPr>
          <p:nvPr/>
        </p:nvCxnSpPr>
        <p:spPr>
          <a:xfrm>
            <a:off x="7184736" y="2186863"/>
            <a:ext cx="150209" cy="1470523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ectangle 83"/>
          <p:cNvSpPr/>
          <p:nvPr/>
        </p:nvSpPr>
        <p:spPr>
          <a:xfrm>
            <a:off x="7355679" y="2481963"/>
            <a:ext cx="1655044" cy="3347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DLTV</a:t>
            </a:r>
          </a:p>
        </p:txBody>
      </p:sp>
      <p:cxnSp>
        <p:nvCxnSpPr>
          <p:cNvPr id="3" name="Straight Connector 2"/>
          <p:cNvCxnSpPr>
            <a:endCxn id="84" idx="1"/>
          </p:cNvCxnSpPr>
          <p:nvPr/>
        </p:nvCxnSpPr>
        <p:spPr>
          <a:xfrm>
            <a:off x="7184736" y="1688696"/>
            <a:ext cx="170951" cy="96064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Rectangle 134"/>
          <p:cNvSpPr/>
          <p:nvPr/>
        </p:nvSpPr>
        <p:spPr>
          <a:xfrm>
            <a:off x="7324494" y="854647"/>
            <a:ext cx="1655044" cy="35737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พัฒนาระบบนิเทศ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269" name="Straight Connector 268"/>
          <p:cNvCxnSpPr>
            <a:endCxn id="135" idx="1"/>
          </p:cNvCxnSpPr>
          <p:nvPr/>
        </p:nvCxnSpPr>
        <p:spPr>
          <a:xfrm>
            <a:off x="7184729" y="1033333"/>
            <a:ext cx="139767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>
            <a:endCxn id="27" idx="1"/>
          </p:cNvCxnSpPr>
          <p:nvPr/>
        </p:nvCxnSpPr>
        <p:spPr>
          <a:xfrm>
            <a:off x="5009343" y="368524"/>
            <a:ext cx="252893" cy="1250502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17"/>
          <p:cNvSpPr/>
          <p:nvPr/>
        </p:nvSpPr>
        <p:spPr>
          <a:xfrm>
            <a:off x="3792439" y="678095"/>
            <a:ext cx="1193414" cy="61561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ครูบางส่วนสอนแต่อธิบาย</a:t>
            </a:r>
            <a:b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หน้าห้องเรียน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09" name="Straight Connector 193"/>
          <p:cNvCxnSpPr>
            <a:stCxn id="13" idx="3"/>
            <a:endCxn id="96" idx="1"/>
          </p:cNvCxnSpPr>
          <p:nvPr/>
        </p:nvCxnSpPr>
        <p:spPr>
          <a:xfrm>
            <a:off x="3465213" y="573983"/>
            <a:ext cx="327226" cy="41193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93"/>
          <p:cNvCxnSpPr>
            <a:stCxn id="13" idx="3"/>
            <a:endCxn id="18" idx="1"/>
          </p:cNvCxnSpPr>
          <p:nvPr/>
        </p:nvCxnSpPr>
        <p:spPr>
          <a:xfrm>
            <a:off x="3465213" y="573968"/>
            <a:ext cx="345718" cy="103202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97"/>
          <p:cNvCxnSpPr>
            <a:endCxn id="20" idx="1"/>
          </p:cNvCxnSpPr>
          <p:nvPr/>
        </p:nvCxnSpPr>
        <p:spPr>
          <a:xfrm flipV="1">
            <a:off x="4990833" y="406254"/>
            <a:ext cx="256200" cy="60445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97"/>
          <p:cNvCxnSpPr/>
          <p:nvPr/>
        </p:nvCxnSpPr>
        <p:spPr>
          <a:xfrm>
            <a:off x="5020252" y="993776"/>
            <a:ext cx="256200" cy="7038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ounded Rectangle 127"/>
          <p:cNvSpPr/>
          <p:nvPr/>
        </p:nvSpPr>
        <p:spPr>
          <a:xfrm>
            <a:off x="-53827" y="2010954"/>
            <a:ext cx="591243" cy="299332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</a:t>
            </a:r>
            <a:endParaRPr lang="en-US" sz="9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" name="Straight Connector 7"/>
          <p:cNvCxnSpPr>
            <a:stCxn id="23" idx="3"/>
          </p:cNvCxnSpPr>
          <p:nvPr/>
        </p:nvCxnSpPr>
        <p:spPr>
          <a:xfrm>
            <a:off x="5020256" y="2205836"/>
            <a:ext cx="204505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1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772312" y="5013193"/>
            <a:ext cx="1152128" cy="3530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สร้างภาระให้ครู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539562" y="1695796"/>
            <a:ext cx="1635701" cy="290242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การทดสอบ</a:t>
            </a:r>
            <a:b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ประเมิน</a:t>
            </a:r>
          </a:p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การประกันคุณภาพและการ</a:t>
            </a: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พัฒนามาตรฐานการศึกษา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190125" y="62389"/>
            <a:ext cx="1618008" cy="7205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ระบบการประเมินต้องเป็นส่วนหนึ่งของการปฏิบัติงานของครู</a:t>
            </a:r>
            <a:endParaRPr lang="en-US" sz="1400" b="1" dirty="0">
              <a:solidFill>
                <a:prstClr val="black">
                  <a:lumMod val="95000"/>
                  <a:lumOff val="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123512" y="6211940"/>
            <a:ext cx="1921356" cy="53506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สร้าง</a:t>
            </a:r>
            <a:r>
              <a:rPr lang="en-US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Trainers</a:t>
            </a:r>
            <a:endParaRPr lang="th-TH" sz="16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ด้าน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การประเมินคุณภาพ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067532" y="492856"/>
            <a:ext cx="1921356" cy="5118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สร้างกรอบมาตรฐานการประเมิน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7104112" y="3356110"/>
            <a:ext cx="1921356" cy="52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พัฒนาแบบทดสอบการศึกษา</a:t>
            </a:r>
            <a:b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ที่เป็นมาตรฐานระดับชาติ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2375963" y="2103554"/>
            <a:ext cx="1222429" cy="10267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ระบบการศึกษาต่อในแต่ละระดับ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2" name="Rounded Rectangle 18"/>
          <p:cNvSpPr/>
          <p:nvPr/>
        </p:nvSpPr>
        <p:spPr>
          <a:xfrm>
            <a:off x="3800440" y="3218464"/>
            <a:ext cx="1153229" cy="15638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การประเมินไม่ตอบโจทย์เรื่องทักษะ ความรู้ ความสามารถของผู้เรียน</a:t>
            </a:r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และสมรรถนะตามที่หลักสูตร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กำหนด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709471" y="1505833"/>
            <a:ext cx="1341949" cy="4960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สามารถเลื่อนชั้นได้</a:t>
            </a:r>
            <a:b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ทั้งที่ไม่ผ่านเกณฑ์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161193" y="3172608"/>
            <a:ext cx="1675872" cy="7113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พัฒนาระบบการทดสอบ วัด ประเมิน และเทียบโอน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735382" y="2090773"/>
            <a:ext cx="1316030" cy="9775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ระบบรับ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ตรง/การเก็บสะสมหน่วย</a:t>
            </a:r>
            <a:r>
              <a:rPr lang="th-TH" sz="1400" b="1" dirty="0" err="1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กิต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/>
            </a:r>
            <a:b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ในขณะที่ยังไม่จบการศึกษา</a:t>
            </a:r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ขั้น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พื้นฐาน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7013103" y="2374119"/>
            <a:ext cx="2031766" cy="84435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ระบบทดสอบเพื่อประเมินผ่านหรือซ้ำชั้นในชั้น </a:t>
            </a:r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ป.๓ ป.๖</a:t>
            </a:r>
            <a:endParaRPr lang="th-TH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และ </a:t>
            </a:r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ม.๓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2" name="Straight Connector 171"/>
          <p:cNvCxnSpPr>
            <a:stCxn id="128" idx="3"/>
            <a:endCxn id="150" idx="1"/>
          </p:cNvCxnSpPr>
          <p:nvPr/>
        </p:nvCxnSpPr>
        <p:spPr>
          <a:xfrm flipV="1">
            <a:off x="2175253" y="2616885"/>
            <a:ext cx="200700" cy="530122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28" idx="3"/>
          </p:cNvCxnSpPr>
          <p:nvPr/>
        </p:nvCxnSpPr>
        <p:spPr>
          <a:xfrm flipV="1">
            <a:off x="2175263" y="1004695"/>
            <a:ext cx="134837" cy="2142312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50" idx="3"/>
            <a:endCxn id="153" idx="1"/>
          </p:cNvCxnSpPr>
          <p:nvPr/>
        </p:nvCxnSpPr>
        <p:spPr>
          <a:xfrm flipV="1">
            <a:off x="3598392" y="1753856"/>
            <a:ext cx="111079" cy="86303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150" idx="3"/>
            <a:endCxn id="156" idx="1"/>
          </p:cNvCxnSpPr>
          <p:nvPr/>
        </p:nvCxnSpPr>
        <p:spPr>
          <a:xfrm flipV="1">
            <a:off x="3598382" y="2579541"/>
            <a:ext cx="136998" cy="3734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endCxn id="152" idx="1"/>
          </p:cNvCxnSpPr>
          <p:nvPr/>
        </p:nvCxnSpPr>
        <p:spPr>
          <a:xfrm flipV="1">
            <a:off x="3631001" y="4000361"/>
            <a:ext cx="169431" cy="493762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Rounded Rectangle 397"/>
          <p:cNvSpPr/>
          <p:nvPr/>
        </p:nvSpPr>
        <p:spPr>
          <a:xfrm>
            <a:off x="2333629" y="5556911"/>
            <a:ext cx="1222429" cy="10050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การประเมินสถานศึกษา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00" name="Straight Connector 399"/>
          <p:cNvCxnSpPr>
            <a:stCxn id="128" idx="3"/>
            <a:endCxn id="398" idx="1"/>
          </p:cNvCxnSpPr>
          <p:nvPr/>
        </p:nvCxnSpPr>
        <p:spPr>
          <a:xfrm>
            <a:off x="2175253" y="3147007"/>
            <a:ext cx="158366" cy="2912392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157"/>
          <p:cNvSpPr/>
          <p:nvPr/>
        </p:nvSpPr>
        <p:spPr>
          <a:xfrm>
            <a:off x="2333629" y="377322"/>
            <a:ext cx="1222429" cy="112850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ประเมินครู</a:t>
            </a:r>
          </a:p>
        </p:txBody>
      </p:sp>
      <p:sp>
        <p:nvSpPr>
          <p:cNvPr id="51" name="Rounded Rectangle 12"/>
          <p:cNvSpPr/>
          <p:nvPr/>
        </p:nvSpPr>
        <p:spPr>
          <a:xfrm>
            <a:off x="2429890" y="3795818"/>
            <a:ext cx="1222429" cy="8780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ประเมินผลสัมฤทธิ์ของผู้เรียน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7" name="Rectangle 136"/>
          <p:cNvSpPr/>
          <p:nvPr/>
        </p:nvSpPr>
        <p:spPr>
          <a:xfrm>
            <a:off x="5196368" y="866153"/>
            <a:ext cx="1618008" cy="8296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ประเมิน</a:t>
            </a:r>
            <a:r>
              <a:rPr lang="th-TH" sz="1600" b="1" dirty="0" err="1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วิทย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ฐานะให้สอดคล้องกับผลสัมฤทธิ์ทางการเรียน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2" name="Rectangle 162"/>
          <p:cNvSpPr/>
          <p:nvPr/>
        </p:nvSpPr>
        <p:spPr>
          <a:xfrm>
            <a:off x="7111076" y="4066415"/>
            <a:ext cx="1921356" cy="7524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สร้างเครื่องมือ ระบบและวิธีการประเมิน/ประกันคุณภาพ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3" name="Rectangle 162"/>
          <p:cNvSpPr/>
          <p:nvPr/>
        </p:nvSpPr>
        <p:spPr>
          <a:xfrm>
            <a:off x="5077857" y="5881306"/>
            <a:ext cx="1921356" cy="8657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พัฒนาคุณภาพ </a:t>
            </a:r>
            <a:endParaRPr lang="th-TH" sz="2000" b="1" dirty="0" smtClean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ผู้</a:t>
            </a: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ประเมิน/ประกันคุณภาพ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6" name="Rectangle 162"/>
          <p:cNvSpPr/>
          <p:nvPr/>
        </p:nvSpPr>
        <p:spPr>
          <a:xfrm>
            <a:off x="7123512" y="4941718"/>
            <a:ext cx="1921356" cy="4960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พัฒนาระบบ</a:t>
            </a:r>
            <a:r>
              <a:rPr lang="en-US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ICT</a:t>
            </a: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เพื่อการทดสอบ</a:t>
            </a:r>
            <a:b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และประเมินผล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9" name="Rectangle 191"/>
          <p:cNvSpPr/>
          <p:nvPr/>
        </p:nvSpPr>
        <p:spPr>
          <a:xfrm>
            <a:off x="3772312" y="5455176"/>
            <a:ext cx="1152128" cy="4960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ตัวชี้วัด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มีจำนวนมาก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1" name="Rectangle 406"/>
          <p:cNvSpPr/>
          <p:nvPr/>
        </p:nvSpPr>
        <p:spPr>
          <a:xfrm>
            <a:off x="5183394" y="4006727"/>
            <a:ext cx="1618624" cy="11829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ปรับปรุงการประเมินผลเพื่อการพัฒนาคุณภาพผู้เรียน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2" name="Rectangle 191"/>
          <p:cNvSpPr/>
          <p:nvPr/>
        </p:nvSpPr>
        <p:spPr>
          <a:xfrm>
            <a:off x="3772312" y="6059246"/>
            <a:ext cx="1152128" cy="7364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การประเมินภายในภายนอกไม่สอดคล้องกัน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3" name="Rectangle 406"/>
          <p:cNvSpPr/>
          <p:nvPr/>
        </p:nvSpPr>
        <p:spPr>
          <a:xfrm>
            <a:off x="5076603" y="5294315"/>
            <a:ext cx="1952436" cy="466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กำหนดตัวชี้วัดใหม่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4" name="Rectangle 162"/>
          <p:cNvSpPr/>
          <p:nvPr/>
        </p:nvSpPr>
        <p:spPr>
          <a:xfrm>
            <a:off x="7125248" y="5617992"/>
            <a:ext cx="1921356" cy="49603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ตั้งคณะกรรมการร่วม</a:t>
            </a:r>
          </a:p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(สมศ.</a:t>
            </a:r>
            <a:r>
              <a:rPr lang="th-TH" sz="1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กับศธ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84" name="Rectangle 155"/>
          <p:cNvSpPr/>
          <p:nvPr/>
        </p:nvSpPr>
        <p:spPr>
          <a:xfrm>
            <a:off x="3687752" y="62388"/>
            <a:ext cx="1265917" cy="13503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ไม่นำผลสัมฤทธิ์ของผู้เรียนมาเป็นตัวชี้วัดหลักในการ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เลื่อน</a:t>
            </a:r>
            <a:b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err="1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วิทย</a:t>
            </a:r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ฐานะและพิจารณาความดีความชอบ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8" name="Rectangle 136"/>
          <p:cNvSpPr/>
          <p:nvPr/>
        </p:nvSpPr>
        <p:spPr>
          <a:xfrm>
            <a:off x="7183258" y="1144678"/>
            <a:ext cx="1618008" cy="11022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กำหนดแนวทางที่ชัดเจนในการคัดเลือกบุคคลเข้าศึกษาต่อในระดับอุดมศึกษา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4" name="Rectangle 154"/>
          <p:cNvSpPr/>
          <p:nvPr/>
        </p:nvSpPr>
        <p:spPr>
          <a:xfrm>
            <a:off x="5198948" y="1836543"/>
            <a:ext cx="1675872" cy="10758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สร้างระบบการส่งต่อ/คัดเลือกเพื่อศึกษาในแต่ละช่วงชั้นที่มีประสิทธิภาพ</a:t>
            </a:r>
            <a:endParaRPr lang="th-TH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ตัวเชื่อมต่อตรง 2"/>
          <p:cNvCxnSpPr>
            <a:stCxn id="128" idx="3"/>
            <a:endCxn id="51" idx="1"/>
          </p:cNvCxnSpPr>
          <p:nvPr/>
        </p:nvCxnSpPr>
        <p:spPr>
          <a:xfrm>
            <a:off x="2175263" y="3147007"/>
            <a:ext cx="254627" cy="1087838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ตัวเชื่อมต่อตรง 4"/>
          <p:cNvCxnSpPr>
            <a:stCxn id="50" idx="3"/>
            <a:endCxn id="84" idx="1"/>
          </p:cNvCxnSpPr>
          <p:nvPr/>
        </p:nvCxnSpPr>
        <p:spPr>
          <a:xfrm flipV="1">
            <a:off x="3556048" y="737582"/>
            <a:ext cx="131694" cy="20399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/>
          <p:cNvCxnSpPr>
            <a:stCxn id="398" idx="3"/>
          </p:cNvCxnSpPr>
          <p:nvPr/>
        </p:nvCxnSpPr>
        <p:spPr>
          <a:xfrm flipV="1">
            <a:off x="3556050" y="5189734"/>
            <a:ext cx="179332" cy="86968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>
            <a:stCxn id="398" idx="3"/>
            <a:endCxn id="69" idx="1"/>
          </p:cNvCxnSpPr>
          <p:nvPr/>
        </p:nvCxnSpPr>
        <p:spPr>
          <a:xfrm flipV="1">
            <a:off x="3556050" y="5703173"/>
            <a:ext cx="216262" cy="35622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>
            <a:stCxn id="398" idx="3"/>
            <a:endCxn id="72" idx="1"/>
          </p:cNvCxnSpPr>
          <p:nvPr/>
        </p:nvCxnSpPr>
        <p:spPr>
          <a:xfrm>
            <a:off x="3556050" y="6059419"/>
            <a:ext cx="216262" cy="36803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ตัวเชื่อมต่อตรง 13"/>
          <p:cNvCxnSpPr>
            <a:stCxn id="84" idx="3"/>
            <a:endCxn id="139" idx="1"/>
          </p:cNvCxnSpPr>
          <p:nvPr/>
        </p:nvCxnSpPr>
        <p:spPr>
          <a:xfrm flipV="1">
            <a:off x="4953659" y="422680"/>
            <a:ext cx="236466" cy="314905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ตัวเชื่อมต่อตรง 15"/>
          <p:cNvCxnSpPr>
            <a:endCxn id="57" idx="1"/>
          </p:cNvCxnSpPr>
          <p:nvPr/>
        </p:nvCxnSpPr>
        <p:spPr>
          <a:xfrm>
            <a:off x="4953659" y="748772"/>
            <a:ext cx="242709" cy="53220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>
            <a:endCxn id="114" idx="1"/>
          </p:cNvCxnSpPr>
          <p:nvPr/>
        </p:nvCxnSpPr>
        <p:spPr>
          <a:xfrm>
            <a:off x="5075023" y="1869966"/>
            <a:ext cx="123935" cy="504503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>
            <a:stCxn id="156" idx="3"/>
            <a:endCxn id="114" idx="1"/>
          </p:cNvCxnSpPr>
          <p:nvPr/>
        </p:nvCxnSpPr>
        <p:spPr>
          <a:xfrm flipV="1">
            <a:off x="5051412" y="2374486"/>
            <a:ext cx="147538" cy="205075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>
            <a:stCxn id="114" idx="3"/>
            <a:endCxn id="98" idx="1"/>
          </p:cNvCxnSpPr>
          <p:nvPr/>
        </p:nvCxnSpPr>
        <p:spPr>
          <a:xfrm flipV="1">
            <a:off x="6874822" y="1695796"/>
            <a:ext cx="308438" cy="67867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>
            <a:stCxn id="139" idx="3"/>
            <a:endCxn id="142" idx="1"/>
          </p:cNvCxnSpPr>
          <p:nvPr/>
        </p:nvCxnSpPr>
        <p:spPr>
          <a:xfrm>
            <a:off x="6808143" y="422677"/>
            <a:ext cx="259399" cy="326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>
            <a:stCxn id="57" idx="3"/>
            <a:endCxn id="142" idx="1"/>
          </p:cNvCxnSpPr>
          <p:nvPr/>
        </p:nvCxnSpPr>
        <p:spPr>
          <a:xfrm flipV="1">
            <a:off x="6814377" y="748776"/>
            <a:ext cx="253156" cy="5321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ตัวเชื่อมต่อตรง 28"/>
          <p:cNvCxnSpPr>
            <a:endCxn id="155" idx="1"/>
          </p:cNvCxnSpPr>
          <p:nvPr/>
        </p:nvCxnSpPr>
        <p:spPr>
          <a:xfrm flipV="1">
            <a:off x="4953659" y="3528290"/>
            <a:ext cx="207534" cy="53811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>
            <a:stCxn id="152" idx="3"/>
            <a:endCxn id="71" idx="1"/>
          </p:cNvCxnSpPr>
          <p:nvPr/>
        </p:nvCxnSpPr>
        <p:spPr>
          <a:xfrm>
            <a:off x="4953659" y="4000361"/>
            <a:ext cx="229734" cy="597859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>
            <a:stCxn id="17" idx="3"/>
            <a:endCxn id="73" idx="1"/>
          </p:cNvCxnSpPr>
          <p:nvPr/>
        </p:nvCxnSpPr>
        <p:spPr>
          <a:xfrm>
            <a:off x="4924448" y="5189714"/>
            <a:ext cx="152165" cy="338048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ตัวเชื่อมต่อตรง 34"/>
          <p:cNvCxnSpPr>
            <a:stCxn id="69" idx="3"/>
            <a:endCxn id="63" idx="1"/>
          </p:cNvCxnSpPr>
          <p:nvPr/>
        </p:nvCxnSpPr>
        <p:spPr>
          <a:xfrm>
            <a:off x="4924448" y="5703193"/>
            <a:ext cx="153419" cy="610965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>
            <a:stCxn id="72" idx="3"/>
            <a:endCxn id="63" idx="1"/>
          </p:cNvCxnSpPr>
          <p:nvPr/>
        </p:nvCxnSpPr>
        <p:spPr>
          <a:xfrm flipV="1">
            <a:off x="4924448" y="6314138"/>
            <a:ext cx="153419" cy="113294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>
            <a:stCxn id="155" idx="3"/>
          </p:cNvCxnSpPr>
          <p:nvPr/>
        </p:nvCxnSpPr>
        <p:spPr>
          <a:xfrm flipV="1">
            <a:off x="6837065" y="2970459"/>
            <a:ext cx="176037" cy="5578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>
            <a:stCxn id="71" idx="3"/>
            <a:endCxn id="62" idx="1"/>
          </p:cNvCxnSpPr>
          <p:nvPr/>
        </p:nvCxnSpPr>
        <p:spPr>
          <a:xfrm flipV="1">
            <a:off x="6802027" y="4442644"/>
            <a:ext cx="309059" cy="1555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ตัวเชื่อมต่อตรง 42"/>
          <p:cNvCxnSpPr>
            <a:stCxn id="71" idx="3"/>
            <a:endCxn id="146" idx="1"/>
          </p:cNvCxnSpPr>
          <p:nvPr/>
        </p:nvCxnSpPr>
        <p:spPr>
          <a:xfrm flipV="1">
            <a:off x="6802027" y="3620044"/>
            <a:ext cx="302095" cy="9781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/>
          <p:cNvCxnSpPr>
            <a:stCxn id="73" idx="3"/>
            <a:endCxn id="66" idx="1"/>
          </p:cNvCxnSpPr>
          <p:nvPr/>
        </p:nvCxnSpPr>
        <p:spPr>
          <a:xfrm flipV="1">
            <a:off x="7029041" y="5189735"/>
            <a:ext cx="94473" cy="3380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ตัวเชื่อมต่อตรง 46"/>
          <p:cNvCxnSpPr>
            <a:stCxn id="63" idx="3"/>
            <a:endCxn id="74" idx="1"/>
          </p:cNvCxnSpPr>
          <p:nvPr/>
        </p:nvCxnSpPr>
        <p:spPr>
          <a:xfrm flipV="1">
            <a:off x="6999223" y="5866009"/>
            <a:ext cx="126035" cy="4481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ตัวเชื่อมต่อตรง 48"/>
          <p:cNvCxnSpPr>
            <a:stCxn id="63" idx="3"/>
            <a:endCxn id="141" idx="1"/>
          </p:cNvCxnSpPr>
          <p:nvPr/>
        </p:nvCxnSpPr>
        <p:spPr>
          <a:xfrm>
            <a:off x="6999215" y="6314158"/>
            <a:ext cx="124299" cy="1653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ounded Rectangle 127"/>
          <p:cNvSpPr/>
          <p:nvPr/>
        </p:nvSpPr>
        <p:spPr>
          <a:xfrm>
            <a:off x="-53827" y="1744254"/>
            <a:ext cx="591243" cy="299332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</a:t>
            </a:r>
            <a:endParaRPr lang="en-US" sz="9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" name="Straight Connector 3"/>
          <p:cNvCxnSpPr>
            <a:stCxn id="69" idx="3"/>
            <a:endCxn id="73" idx="1"/>
          </p:cNvCxnSpPr>
          <p:nvPr/>
        </p:nvCxnSpPr>
        <p:spPr>
          <a:xfrm flipV="1">
            <a:off x="4924440" y="5527782"/>
            <a:ext cx="152164" cy="17541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83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310100" y="380360"/>
            <a:ext cx="1222429" cy="106336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ขาดกำลังแรงงานสายวิชาชีพ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77326" y="737314"/>
            <a:ext cx="1152128" cy="34945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คนเรียนน้อย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26104" y="1443740"/>
            <a:ext cx="1606136" cy="27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จบแล้วมีงานทำ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35080" y="118682"/>
            <a:ext cx="1921356" cy="2616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สร้างค่านิยมอาชีวศึกษา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54658" y="4461212"/>
            <a:ext cx="1921356" cy="338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อาชีวศึกษาเป็นเลิศ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054658" y="2303148"/>
            <a:ext cx="1921356" cy="30167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ทวิภาคี 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611561" y="1506800"/>
            <a:ext cx="1563693" cy="3212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ผลิต พัฒนากำลังคนและงานวิจัย </a:t>
            </a:r>
            <a:b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ที่สอดคล้องกับความต้องการของการพัฒนาประเทศ</a:t>
            </a:r>
            <a:endParaRPr lang="en-US" sz="24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5121250" y="1123482"/>
            <a:ext cx="1610990" cy="27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มีความก้าวหน้าในอาชีพ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121250" y="799258"/>
            <a:ext cx="1610990" cy="27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มีความปลอดภัย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5121250" y="489371"/>
            <a:ext cx="1610990" cy="27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สร้างค่านิยม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121250" y="46204"/>
            <a:ext cx="1610990" cy="406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H SarabunPSK" pitchFamily="34" charset="-34"/>
                <a:cs typeface="TH SarabunPSK" pitchFamily="34" charset="-34"/>
              </a:rPr>
              <a:t>สร้างทัศนคติเชิงบวกให้กับผู้ปกครอง</a:t>
            </a:r>
            <a:endParaRPr lang="en-US" sz="1400" b="1" dirty="0">
              <a:solidFill>
                <a:prstClr val="black">
                  <a:lumMod val="95000"/>
                  <a:lumOff val="5000"/>
                </a:prstClr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043132" y="1856562"/>
            <a:ext cx="1921356" cy="3483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อาชีวศึกษาไทยเป็น </a:t>
            </a:r>
            <a:r>
              <a:rPr lang="en-US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Hub ASEAN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7035080" y="1260499"/>
            <a:ext cx="1921356" cy="4926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มหาวิทยาลัยเปิด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ปริญญา</a:t>
            </a:r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ตรี</a:t>
            </a:r>
          </a:p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สายวิชาชีพ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142737" y="4186466"/>
            <a:ext cx="1589504" cy="5331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เปิดหลักสูตรที่เป็นไปตามความต้องการของตลาดแรงงาน</a:t>
            </a:r>
            <a:endParaRPr lang="en-US" sz="12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126104" y="2263971"/>
            <a:ext cx="1606136" cy="5080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พัฒนาทักษะอาชีพให้ตรงตามความ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ต้องการตลาดแรงงาน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054658" y="3852626"/>
            <a:ext cx="1921356" cy="5278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ปรับเกณฑ์การสรรหา</a:t>
            </a:r>
            <a:b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และบรรจุครูสายวิชาชีพ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5126104" y="1778114"/>
            <a:ext cx="1606136" cy="4267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เพิ่มสัดส่วนผู้เรียนอาชีวศึกษา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8" name="Rectangle 147"/>
          <p:cNvSpPr/>
          <p:nvPr/>
        </p:nvSpPr>
        <p:spPr>
          <a:xfrm>
            <a:off x="7035080" y="469645"/>
            <a:ext cx="1921356" cy="2616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การให้ทุนศึกษาด้านวิชาชีพ</a:t>
            </a:r>
            <a:r>
              <a:rPr lang="en-US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TTS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7035080" y="824510"/>
            <a:ext cx="1921356" cy="2984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ทวิศึกษา 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2375963" y="1778117"/>
            <a:ext cx="1222429" cy="15669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มาตรฐานฝีมือ</a:t>
            </a:r>
            <a:b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ยังไม่เป็นที่ยอมรับ</a:t>
            </a: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จากสถานประกอบการ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5123676" y="3595395"/>
            <a:ext cx="1608564" cy="5465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ส่งเสริมความเป็นเลิศเฉพาะด้านให้กับสถานศึกษา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2" name="Rounded Rectangle 18"/>
          <p:cNvSpPr/>
          <p:nvPr/>
        </p:nvSpPr>
        <p:spPr>
          <a:xfrm>
            <a:off x="3777565" y="3358961"/>
            <a:ext cx="1153229" cy="5728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คนจบปริญญา</a:t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ตกงาน</a:t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688009" y="1325886"/>
            <a:ext cx="1152128" cy="5097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สื่อ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อุปกรณ์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</a:t>
            </a: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ทันสมัย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116396" y="2828229"/>
            <a:ext cx="1615844" cy="7113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เปิดโอกาสให้บุคคลที่มีความเชี่ยวชาญเฉพาะมาเป็นครูอาชีวศึกษา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3738955" y="2715206"/>
            <a:ext cx="1152128" cy="5097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ขาดแคลนครูในสาขาเฉพาะ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7043132" y="4904342"/>
            <a:ext cx="1921356" cy="338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อุดมศึกษาเป็นเลิศ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2409370" y="3587556"/>
            <a:ext cx="1222429" cy="17506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การผลิตบัณฑิต</a:t>
            </a:r>
          </a:p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ในสาขาวิชาที่ไม่เป็นไปตามความต้องการของประเทศ ทั้งในเชิงปริมาณและคุณภาพ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5126714" y="4763544"/>
            <a:ext cx="1605528" cy="670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กำหนดบทบาทของสถานศึกษาในการผลิตนักศึกษาให้ชัดเจน</a:t>
            </a:r>
          </a:p>
        </p:txBody>
      </p:sp>
      <p:sp>
        <p:nvSpPr>
          <p:cNvPr id="161" name="Rounded Rectangle 18"/>
          <p:cNvSpPr/>
          <p:nvPr/>
        </p:nvSpPr>
        <p:spPr>
          <a:xfrm>
            <a:off x="3790688" y="4099860"/>
            <a:ext cx="1153229" cy="5728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บัณฑิตที่จบไม่มีศักยภาพ</a:t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7054658" y="5338220"/>
            <a:ext cx="1921356" cy="343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ให้ทุนกู้ยืมในสาขาที่ขาดแคลน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7054658" y="5819614"/>
            <a:ext cx="1921356" cy="4519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สอนภาษาอังกฤษให้กับนักศึกษาอาชีวะที่จบไปแล้ว</a:t>
            </a:r>
            <a:endParaRPr lang="en-US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5136855" y="5476156"/>
            <a:ext cx="1595388" cy="5694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ส่งเสริมทักษะจำเป็นสำหรับการทำงานควบคู่กับวิชาการ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0" name="Straight Connector 169"/>
          <p:cNvCxnSpPr>
            <a:stCxn id="128" idx="3"/>
            <a:endCxn id="158" idx="1"/>
          </p:cNvCxnSpPr>
          <p:nvPr/>
        </p:nvCxnSpPr>
        <p:spPr>
          <a:xfrm>
            <a:off x="2175263" y="3113204"/>
            <a:ext cx="234107" cy="1349679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28" idx="3"/>
            <a:endCxn id="150" idx="1"/>
          </p:cNvCxnSpPr>
          <p:nvPr/>
        </p:nvCxnSpPr>
        <p:spPr>
          <a:xfrm flipV="1">
            <a:off x="2175253" y="2561629"/>
            <a:ext cx="200700" cy="551591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stCxn id="13" idx="3"/>
            <a:endCxn id="17" idx="1"/>
          </p:cNvCxnSpPr>
          <p:nvPr/>
        </p:nvCxnSpPr>
        <p:spPr>
          <a:xfrm>
            <a:off x="3532519" y="912040"/>
            <a:ext cx="144806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17" idx="3"/>
            <a:endCxn id="139" idx="1"/>
          </p:cNvCxnSpPr>
          <p:nvPr/>
        </p:nvCxnSpPr>
        <p:spPr>
          <a:xfrm flipV="1">
            <a:off x="4829463" y="249521"/>
            <a:ext cx="291797" cy="662519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17" idx="3"/>
            <a:endCxn id="138" idx="1"/>
          </p:cNvCxnSpPr>
          <p:nvPr/>
        </p:nvCxnSpPr>
        <p:spPr>
          <a:xfrm flipV="1">
            <a:off x="4829463" y="626408"/>
            <a:ext cx="291797" cy="285632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17" idx="3"/>
            <a:endCxn id="147" idx="1"/>
          </p:cNvCxnSpPr>
          <p:nvPr/>
        </p:nvCxnSpPr>
        <p:spPr>
          <a:xfrm>
            <a:off x="4829463" y="912041"/>
            <a:ext cx="296651" cy="1079449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17" idx="3"/>
            <a:endCxn id="20" idx="1"/>
          </p:cNvCxnSpPr>
          <p:nvPr/>
        </p:nvCxnSpPr>
        <p:spPr>
          <a:xfrm>
            <a:off x="4829463" y="912040"/>
            <a:ext cx="296651" cy="668718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17" idx="3"/>
            <a:endCxn id="137" idx="1"/>
          </p:cNvCxnSpPr>
          <p:nvPr/>
        </p:nvCxnSpPr>
        <p:spPr>
          <a:xfrm>
            <a:off x="4829463" y="912040"/>
            <a:ext cx="291797" cy="24252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17" idx="3"/>
            <a:endCxn id="136" idx="1"/>
          </p:cNvCxnSpPr>
          <p:nvPr/>
        </p:nvCxnSpPr>
        <p:spPr>
          <a:xfrm>
            <a:off x="4829463" y="912040"/>
            <a:ext cx="291797" cy="348460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128" idx="3"/>
            <a:endCxn id="13" idx="1"/>
          </p:cNvCxnSpPr>
          <p:nvPr/>
        </p:nvCxnSpPr>
        <p:spPr>
          <a:xfrm flipV="1">
            <a:off x="2175263" y="912040"/>
            <a:ext cx="134837" cy="2201160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>
            <a:stCxn id="139" idx="3"/>
            <a:endCxn id="21" idx="1"/>
          </p:cNvCxnSpPr>
          <p:nvPr/>
        </p:nvCxnSpPr>
        <p:spPr>
          <a:xfrm>
            <a:off x="6732241" y="249521"/>
            <a:ext cx="30284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>
            <a:stCxn id="138" idx="3"/>
            <a:endCxn id="21" idx="1"/>
          </p:cNvCxnSpPr>
          <p:nvPr/>
        </p:nvCxnSpPr>
        <p:spPr>
          <a:xfrm flipV="1">
            <a:off x="6732241" y="249524"/>
            <a:ext cx="302840" cy="376887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>
            <a:stCxn id="147" idx="3"/>
            <a:endCxn id="142" idx="1"/>
          </p:cNvCxnSpPr>
          <p:nvPr/>
        </p:nvCxnSpPr>
        <p:spPr>
          <a:xfrm flipV="1">
            <a:off x="6732241" y="1506802"/>
            <a:ext cx="302840" cy="484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20" idx="3"/>
            <a:endCxn id="142" idx="1"/>
          </p:cNvCxnSpPr>
          <p:nvPr/>
        </p:nvCxnSpPr>
        <p:spPr>
          <a:xfrm flipV="1">
            <a:off x="6732241" y="1506800"/>
            <a:ext cx="302840" cy="739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207"/>
          <p:cNvCxnSpPr>
            <a:stCxn id="147" idx="3"/>
            <a:endCxn id="149" idx="1"/>
          </p:cNvCxnSpPr>
          <p:nvPr/>
        </p:nvCxnSpPr>
        <p:spPr>
          <a:xfrm flipV="1">
            <a:off x="6732241" y="973750"/>
            <a:ext cx="302840" cy="10177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Connector 209"/>
          <p:cNvCxnSpPr>
            <a:stCxn id="147" idx="3"/>
            <a:endCxn id="148" idx="1"/>
          </p:cNvCxnSpPr>
          <p:nvPr/>
        </p:nvCxnSpPr>
        <p:spPr>
          <a:xfrm flipV="1">
            <a:off x="6732241" y="600488"/>
            <a:ext cx="302840" cy="13910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>
            <a:stCxn id="20" idx="3"/>
          </p:cNvCxnSpPr>
          <p:nvPr/>
        </p:nvCxnSpPr>
        <p:spPr>
          <a:xfrm>
            <a:off x="6732240" y="1580760"/>
            <a:ext cx="319608" cy="17643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/>
          <p:cNvCxnSpPr>
            <a:stCxn id="136" idx="3"/>
          </p:cNvCxnSpPr>
          <p:nvPr/>
        </p:nvCxnSpPr>
        <p:spPr>
          <a:xfrm>
            <a:off x="6732240" y="1260504"/>
            <a:ext cx="319608" cy="208460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Connector 215"/>
          <p:cNvCxnSpPr>
            <a:stCxn id="137" idx="3"/>
            <a:endCxn id="21" idx="1"/>
          </p:cNvCxnSpPr>
          <p:nvPr/>
        </p:nvCxnSpPr>
        <p:spPr>
          <a:xfrm flipV="1">
            <a:off x="6732241" y="249521"/>
            <a:ext cx="302840" cy="68677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50" idx="3"/>
            <a:endCxn id="153" idx="1"/>
          </p:cNvCxnSpPr>
          <p:nvPr/>
        </p:nvCxnSpPr>
        <p:spPr>
          <a:xfrm flipV="1">
            <a:off x="3598392" y="1580760"/>
            <a:ext cx="89627" cy="980851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/>
          <p:cNvCxnSpPr>
            <a:stCxn id="150" idx="3"/>
            <a:endCxn id="156" idx="1"/>
          </p:cNvCxnSpPr>
          <p:nvPr/>
        </p:nvCxnSpPr>
        <p:spPr>
          <a:xfrm>
            <a:off x="3598382" y="2561629"/>
            <a:ext cx="140572" cy="408469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158" idx="3"/>
            <a:endCxn id="152" idx="1"/>
          </p:cNvCxnSpPr>
          <p:nvPr/>
        </p:nvCxnSpPr>
        <p:spPr>
          <a:xfrm flipV="1">
            <a:off x="3631789" y="3645376"/>
            <a:ext cx="145766" cy="817511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158" idx="3"/>
            <a:endCxn id="161" idx="1"/>
          </p:cNvCxnSpPr>
          <p:nvPr/>
        </p:nvCxnSpPr>
        <p:spPr>
          <a:xfrm flipV="1">
            <a:off x="3631790" y="4386265"/>
            <a:ext cx="158889" cy="7661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/>
          <p:cNvCxnSpPr>
            <a:stCxn id="153" idx="3"/>
            <a:endCxn id="144" idx="1"/>
          </p:cNvCxnSpPr>
          <p:nvPr/>
        </p:nvCxnSpPr>
        <p:spPr>
          <a:xfrm>
            <a:off x="4840147" y="1580758"/>
            <a:ext cx="285967" cy="937232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/>
          <p:cNvCxnSpPr>
            <a:stCxn id="153" idx="3"/>
            <a:endCxn id="155" idx="1"/>
          </p:cNvCxnSpPr>
          <p:nvPr/>
        </p:nvCxnSpPr>
        <p:spPr>
          <a:xfrm>
            <a:off x="4840147" y="1580761"/>
            <a:ext cx="276259" cy="1603153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/>
          <p:cNvCxnSpPr>
            <a:stCxn id="156" idx="3"/>
            <a:endCxn id="155" idx="1"/>
          </p:cNvCxnSpPr>
          <p:nvPr/>
        </p:nvCxnSpPr>
        <p:spPr>
          <a:xfrm>
            <a:off x="4891082" y="2970098"/>
            <a:ext cx="225314" cy="213833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/>
          <p:cNvCxnSpPr>
            <a:stCxn id="153" idx="3"/>
            <a:endCxn id="151" idx="1"/>
          </p:cNvCxnSpPr>
          <p:nvPr/>
        </p:nvCxnSpPr>
        <p:spPr>
          <a:xfrm>
            <a:off x="4840139" y="1580758"/>
            <a:ext cx="283539" cy="2287888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>
            <a:stCxn id="152" idx="3"/>
            <a:endCxn id="151" idx="1"/>
          </p:cNvCxnSpPr>
          <p:nvPr/>
        </p:nvCxnSpPr>
        <p:spPr>
          <a:xfrm>
            <a:off x="4930785" y="3645368"/>
            <a:ext cx="192892" cy="223278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>
            <a:stCxn id="152" idx="3"/>
            <a:endCxn id="143" idx="1"/>
          </p:cNvCxnSpPr>
          <p:nvPr/>
        </p:nvCxnSpPr>
        <p:spPr>
          <a:xfrm>
            <a:off x="4930784" y="3645369"/>
            <a:ext cx="211953" cy="807665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>
            <a:stCxn id="152" idx="3"/>
            <a:endCxn id="159" idx="1"/>
          </p:cNvCxnSpPr>
          <p:nvPr/>
        </p:nvCxnSpPr>
        <p:spPr>
          <a:xfrm>
            <a:off x="4930784" y="3645370"/>
            <a:ext cx="195930" cy="1453425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>
            <a:stCxn id="161" idx="3"/>
            <a:endCxn id="164" idx="1"/>
          </p:cNvCxnSpPr>
          <p:nvPr/>
        </p:nvCxnSpPr>
        <p:spPr>
          <a:xfrm>
            <a:off x="4943907" y="4386265"/>
            <a:ext cx="192948" cy="1374592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>
            <a:stCxn id="164" idx="3"/>
            <a:endCxn id="163" idx="1"/>
          </p:cNvCxnSpPr>
          <p:nvPr/>
        </p:nvCxnSpPr>
        <p:spPr>
          <a:xfrm>
            <a:off x="6732252" y="5760875"/>
            <a:ext cx="322415" cy="2847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>
            <a:stCxn id="151" idx="3"/>
            <a:endCxn id="22" idx="1"/>
          </p:cNvCxnSpPr>
          <p:nvPr/>
        </p:nvCxnSpPr>
        <p:spPr>
          <a:xfrm>
            <a:off x="6732241" y="3868651"/>
            <a:ext cx="322418" cy="7617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>
            <a:stCxn id="155" idx="3"/>
            <a:endCxn id="146" idx="1"/>
          </p:cNvCxnSpPr>
          <p:nvPr/>
        </p:nvCxnSpPr>
        <p:spPr>
          <a:xfrm>
            <a:off x="6732241" y="3183911"/>
            <a:ext cx="322418" cy="932646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>
            <a:stCxn id="151" idx="3"/>
            <a:endCxn id="157" idx="1"/>
          </p:cNvCxnSpPr>
          <p:nvPr/>
        </p:nvCxnSpPr>
        <p:spPr>
          <a:xfrm>
            <a:off x="6732241" y="3868650"/>
            <a:ext cx="310892" cy="12049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>
            <a:stCxn id="143" idx="3"/>
            <a:endCxn id="162" idx="1"/>
          </p:cNvCxnSpPr>
          <p:nvPr/>
        </p:nvCxnSpPr>
        <p:spPr>
          <a:xfrm>
            <a:off x="6732250" y="4453051"/>
            <a:ext cx="322417" cy="105705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>
            <a:stCxn id="159" idx="3"/>
            <a:endCxn id="162" idx="1"/>
          </p:cNvCxnSpPr>
          <p:nvPr/>
        </p:nvCxnSpPr>
        <p:spPr>
          <a:xfrm>
            <a:off x="6732242" y="5098811"/>
            <a:ext cx="322416" cy="41129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>
            <a:stCxn id="159" idx="3"/>
            <a:endCxn id="157" idx="1"/>
          </p:cNvCxnSpPr>
          <p:nvPr/>
        </p:nvCxnSpPr>
        <p:spPr>
          <a:xfrm flipV="1">
            <a:off x="6732242" y="5073561"/>
            <a:ext cx="310890" cy="2523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>
            <a:stCxn id="144" idx="3"/>
          </p:cNvCxnSpPr>
          <p:nvPr/>
        </p:nvCxnSpPr>
        <p:spPr>
          <a:xfrm>
            <a:off x="6732240" y="2518010"/>
            <a:ext cx="319608" cy="82711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>
            <a:stCxn id="151" idx="3"/>
            <a:endCxn id="141" idx="1"/>
          </p:cNvCxnSpPr>
          <p:nvPr/>
        </p:nvCxnSpPr>
        <p:spPr>
          <a:xfrm flipV="1">
            <a:off x="6732241" y="2030716"/>
            <a:ext cx="310892" cy="18379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Rounded Rectangle 397"/>
          <p:cNvSpPr/>
          <p:nvPr/>
        </p:nvSpPr>
        <p:spPr>
          <a:xfrm>
            <a:off x="2333629" y="5434061"/>
            <a:ext cx="1222429" cy="131201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งานวิจัย</a:t>
            </a:r>
            <a:b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</a:t>
            </a: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สามารถนำไปใช้งานได้จริง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00" name="Straight Connector 399"/>
          <p:cNvCxnSpPr>
            <a:stCxn id="128" idx="3"/>
            <a:endCxn id="398" idx="1"/>
          </p:cNvCxnSpPr>
          <p:nvPr/>
        </p:nvCxnSpPr>
        <p:spPr>
          <a:xfrm>
            <a:off x="2175253" y="3113202"/>
            <a:ext cx="158366" cy="2976849"/>
          </a:xfrm>
          <a:prstGeom prst="line">
            <a:avLst/>
          </a:prstGeom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Rounded Rectangle 18"/>
          <p:cNvSpPr/>
          <p:nvPr/>
        </p:nvSpPr>
        <p:spPr>
          <a:xfrm>
            <a:off x="3777565" y="5548342"/>
            <a:ext cx="1153229" cy="31394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ขาดคุณภาพ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2" name="Rounded Rectangle 18"/>
          <p:cNvSpPr/>
          <p:nvPr/>
        </p:nvSpPr>
        <p:spPr>
          <a:xfrm>
            <a:off x="3777565" y="5974671"/>
            <a:ext cx="1153229" cy="7217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ไม่ตอบรับกับการพัฒนาประเทศ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04" name="Straight Connector 403"/>
          <p:cNvCxnSpPr>
            <a:stCxn id="398" idx="3"/>
            <a:endCxn id="401" idx="1"/>
          </p:cNvCxnSpPr>
          <p:nvPr/>
        </p:nvCxnSpPr>
        <p:spPr>
          <a:xfrm flipV="1">
            <a:off x="3556058" y="5705332"/>
            <a:ext cx="221507" cy="384737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Straight Connector 405"/>
          <p:cNvCxnSpPr>
            <a:stCxn id="398" idx="3"/>
            <a:endCxn id="402" idx="1"/>
          </p:cNvCxnSpPr>
          <p:nvPr/>
        </p:nvCxnSpPr>
        <p:spPr>
          <a:xfrm>
            <a:off x="3556058" y="6090049"/>
            <a:ext cx="221507" cy="245462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Rectangle 406"/>
          <p:cNvSpPr/>
          <p:nvPr/>
        </p:nvSpPr>
        <p:spPr>
          <a:xfrm>
            <a:off x="5136855" y="6124440"/>
            <a:ext cx="1595386" cy="5694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ส่งเสริมงานวิจัยที่นำไปใช้งานได้จริง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8" name="Rectangle 407"/>
          <p:cNvSpPr/>
          <p:nvPr/>
        </p:nvSpPr>
        <p:spPr>
          <a:xfrm>
            <a:off x="7054658" y="6372344"/>
            <a:ext cx="1921356" cy="3737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ปรับปรุงงานวิจัยให้เข้าสู่ตลาด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10" name="Straight Connector 409"/>
          <p:cNvCxnSpPr>
            <a:stCxn id="401" idx="3"/>
            <a:endCxn id="407" idx="1"/>
          </p:cNvCxnSpPr>
          <p:nvPr/>
        </p:nvCxnSpPr>
        <p:spPr>
          <a:xfrm>
            <a:off x="4930787" y="5705332"/>
            <a:ext cx="206071" cy="703829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Straight Connector 411"/>
          <p:cNvCxnSpPr>
            <a:stCxn id="402" idx="3"/>
            <a:endCxn id="407" idx="1"/>
          </p:cNvCxnSpPr>
          <p:nvPr/>
        </p:nvCxnSpPr>
        <p:spPr>
          <a:xfrm>
            <a:off x="4930787" y="6335511"/>
            <a:ext cx="206071" cy="73630"/>
          </a:xfrm>
          <a:prstGeom prst="line">
            <a:avLst/>
          </a:prstGeom>
          <a:ln w="190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" name="Straight Connector 413"/>
          <p:cNvCxnSpPr>
            <a:stCxn id="407" idx="3"/>
            <a:endCxn id="408" idx="1"/>
          </p:cNvCxnSpPr>
          <p:nvPr/>
        </p:nvCxnSpPr>
        <p:spPr>
          <a:xfrm>
            <a:off x="6732250" y="6409141"/>
            <a:ext cx="322417" cy="1500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25"/>
          <p:cNvSpPr/>
          <p:nvPr/>
        </p:nvSpPr>
        <p:spPr>
          <a:xfrm>
            <a:off x="7054658" y="2681176"/>
            <a:ext cx="1921356" cy="64321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อาขีว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ศึกษาสู่สากล</a:t>
            </a:r>
          </a:p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สถาบันอาชีวไทยจีน ไทยญี่ปุ่น </a:t>
            </a:r>
            <a:b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ไทยเกาหลี/</a:t>
            </a:r>
            <a:r>
              <a:rPr lang="en-US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MOU</a:t>
            </a:r>
          </a:p>
        </p:txBody>
      </p:sp>
      <p:sp>
        <p:nvSpPr>
          <p:cNvPr id="89" name="Rounded Rectangle 18"/>
          <p:cNvSpPr/>
          <p:nvPr/>
        </p:nvSpPr>
        <p:spPr>
          <a:xfrm>
            <a:off x="3790687" y="4812402"/>
            <a:ext cx="1140107" cy="5728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ขาดฐานข้อมูล</a:t>
            </a:r>
            <a:r>
              <a:rPr lang="en-US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Demand</a:t>
            </a: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/</a:t>
            </a:r>
            <a:r>
              <a:rPr lang="en-US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Supply</a:t>
            </a: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/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9" name="ตัวเชื่อมต่อตรง 18"/>
          <p:cNvCxnSpPr>
            <a:stCxn id="158" idx="3"/>
            <a:endCxn id="89" idx="1"/>
          </p:cNvCxnSpPr>
          <p:nvPr/>
        </p:nvCxnSpPr>
        <p:spPr>
          <a:xfrm>
            <a:off x="3631789" y="4462879"/>
            <a:ext cx="158888" cy="635914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>
            <a:stCxn id="89" idx="3"/>
            <a:endCxn id="143" idx="1"/>
          </p:cNvCxnSpPr>
          <p:nvPr/>
        </p:nvCxnSpPr>
        <p:spPr>
          <a:xfrm flipV="1">
            <a:off x="4930784" y="4453033"/>
            <a:ext cx="211953" cy="64576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Rectangle 155"/>
          <p:cNvSpPr/>
          <p:nvPr/>
        </p:nvSpPr>
        <p:spPr>
          <a:xfrm>
            <a:off x="3723274" y="1907363"/>
            <a:ext cx="1152128" cy="730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หลักสูตร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</a:t>
            </a: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สอดคล้องกับบริบทที่เปลี่ยนไป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0" name="Rounded Rectangle 127"/>
          <p:cNvSpPr/>
          <p:nvPr/>
        </p:nvSpPr>
        <p:spPr>
          <a:xfrm>
            <a:off x="-53827" y="1744254"/>
            <a:ext cx="591243" cy="299332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๔</a:t>
            </a:r>
            <a:endParaRPr lang="en-US" sz="9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054658" y="3380732"/>
            <a:ext cx="1921356" cy="3794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คณะกรรมการ</a:t>
            </a:r>
            <a:b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สานพลังประชารัฐ</a:t>
            </a:r>
            <a:endParaRPr lang="th-TH" sz="14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8" name="Straight Connector 17"/>
          <p:cNvCxnSpPr>
            <a:stCxn id="147" idx="3"/>
            <a:endCxn id="104" idx="1"/>
          </p:cNvCxnSpPr>
          <p:nvPr/>
        </p:nvCxnSpPr>
        <p:spPr>
          <a:xfrm>
            <a:off x="6732241" y="1991493"/>
            <a:ext cx="322418" cy="15789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44" idx="3"/>
          </p:cNvCxnSpPr>
          <p:nvPr/>
        </p:nvCxnSpPr>
        <p:spPr>
          <a:xfrm>
            <a:off x="6732241" y="2518008"/>
            <a:ext cx="302840" cy="1021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5" idx="3"/>
          </p:cNvCxnSpPr>
          <p:nvPr/>
        </p:nvCxnSpPr>
        <p:spPr>
          <a:xfrm>
            <a:off x="6732241" y="3183911"/>
            <a:ext cx="302840" cy="3556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38" idx="3"/>
            <a:endCxn id="104" idx="1"/>
          </p:cNvCxnSpPr>
          <p:nvPr/>
        </p:nvCxnSpPr>
        <p:spPr>
          <a:xfrm>
            <a:off x="6732241" y="626411"/>
            <a:ext cx="322418" cy="294403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>
            <a:stCxn id="151" idx="3"/>
            <a:endCxn id="104" idx="1"/>
          </p:cNvCxnSpPr>
          <p:nvPr/>
        </p:nvCxnSpPr>
        <p:spPr>
          <a:xfrm flipV="1">
            <a:off x="6732241" y="3570448"/>
            <a:ext cx="322418" cy="298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/>
          <p:cNvCxnSpPr>
            <a:stCxn id="143" idx="3"/>
            <a:endCxn id="104" idx="1"/>
          </p:cNvCxnSpPr>
          <p:nvPr/>
        </p:nvCxnSpPr>
        <p:spPr>
          <a:xfrm flipV="1">
            <a:off x="6732250" y="3570450"/>
            <a:ext cx="322417" cy="8825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3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051720" y="597651"/>
            <a:ext cx="1357266" cy="17886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โครงสร้างพื้นฐาน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467546" y="2560406"/>
            <a:ext cx="1368153" cy="1695991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ICT</a:t>
            </a:r>
            <a:endParaRPr lang="th-TH" b="1" dirty="0" smtClean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เพื่อการศึกษา</a:t>
            </a:r>
            <a:endParaRPr lang="en-US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7236296" y="1470469"/>
            <a:ext cx="1783932" cy="783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จัดทำแผนแม่บทเทคโนโลยีสารสนเทศเพื่อการศึกษา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89" name="Straight Connector 188"/>
          <p:cNvCxnSpPr>
            <a:stCxn id="128" idx="3"/>
            <a:endCxn id="13" idx="1"/>
          </p:cNvCxnSpPr>
          <p:nvPr/>
        </p:nvCxnSpPr>
        <p:spPr>
          <a:xfrm flipV="1">
            <a:off x="1835707" y="1491995"/>
            <a:ext cx="216023" cy="1916391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Rounded Rectangle 397"/>
          <p:cNvSpPr/>
          <p:nvPr/>
        </p:nvSpPr>
        <p:spPr>
          <a:xfrm>
            <a:off x="2068917" y="4941168"/>
            <a:ext cx="1475716" cy="15121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ระบบการจัดการ</a:t>
            </a:r>
            <a:b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เนื้อหาสาระ/</a:t>
            </a:r>
            <a:b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องค์ความรู้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00" name="Straight Connector 399"/>
          <p:cNvCxnSpPr>
            <a:stCxn id="128" idx="3"/>
            <a:endCxn id="398" idx="1"/>
          </p:cNvCxnSpPr>
          <p:nvPr/>
        </p:nvCxnSpPr>
        <p:spPr>
          <a:xfrm>
            <a:off x="1835707" y="3408382"/>
            <a:ext cx="233219" cy="2288870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Rounded Rectangle 18"/>
          <p:cNvSpPr/>
          <p:nvPr/>
        </p:nvSpPr>
        <p:spPr>
          <a:xfrm>
            <a:off x="3777032" y="74732"/>
            <a:ext cx="1331287" cy="517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ไม่ทั่วถึง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580113" y="914969"/>
            <a:ext cx="1282989" cy="228263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บูรณาการ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ICT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ทั้งด้าน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Content Network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MIS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ภายในกระทรวง</a:t>
            </a:r>
          </a:p>
          <a:p>
            <a:pPr algn="ctr"/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ศึกษาธิการ</a:t>
            </a: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3" name="Straight Connector 2"/>
          <p:cNvCxnSpPr>
            <a:stCxn id="13" idx="3"/>
            <a:endCxn id="160" idx="1"/>
          </p:cNvCxnSpPr>
          <p:nvPr/>
        </p:nvCxnSpPr>
        <p:spPr>
          <a:xfrm flipV="1">
            <a:off x="3408988" y="333681"/>
            <a:ext cx="368036" cy="115831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ounded Rectangle 12"/>
          <p:cNvSpPr/>
          <p:nvPr/>
        </p:nvSpPr>
        <p:spPr>
          <a:xfrm>
            <a:off x="2144160" y="2560387"/>
            <a:ext cx="1357266" cy="17886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ระบบฐานข้อมูล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3" name="Rounded Rectangle 18"/>
          <p:cNvSpPr/>
          <p:nvPr/>
        </p:nvSpPr>
        <p:spPr>
          <a:xfrm>
            <a:off x="3756615" y="1013186"/>
            <a:ext cx="1412070" cy="517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ทับซ้อน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4" name="Rounded Rectangle 18"/>
          <p:cNvSpPr/>
          <p:nvPr/>
        </p:nvSpPr>
        <p:spPr>
          <a:xfrm>
            <a:off x="3785126" y="1862374"/>
            <a:ext cx="1383561" cy="517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ขาดความเสถียร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5" name="Rounded Rectangle 18"/>
          <p:cNvSpPr/>
          <p:nvPr/>
        </p:nvSpPr>
        <p:spPr>
          <a:xfrm>
            <a:off x="3847613" y="2560407"/>
            <a:ext cx="1331287" cy="517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ขาดการบูร</a:t>
            </a:r>
            <a:r>
              <a:rPr lang="th-TH" sz="1600" b="1" dirty="0" err="1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6" name="Rounded Rectangle 18"/>
          <p:cNvSpPr/>
          <p:nvPr/>
        </p:nvSpPr>
        <p:spPr>
          <a:xfrm>
            <a:off x="3837409" y="3295832"/>
            <a:ext cx="1331287" cy="517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ไม่ทันสมัย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7" name="Rounded Rectangle 18"/>
          <p:cNvSpPr/>
          <p:nvPr/>
        </p:nvSpPr>
        <p:spPr>
          <a:xfrm>
            <a:off x="3837410" y="3997432"/>
            <a:ext cx="1331287" cy="517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ไม่ได้นำข้อมูลมาใช้ในการตัดสินใจ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18" name="Rounded Rectangle 18"/>
          <p:cNvSpPr/>
          <p:nvPr/>
        </p:nvSpPr>
        <p:spPr>
          <a:xfrm>
            <a:off x="3854550" y="4941188"/>
            <a:ext cx="1331287" cy="76300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ความหลากหลายของระบบจัดเก็บ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1" name="Rounded Rectangle 18"/>
          <p:cNvSpPr/>
          <p:nvPr/>
        </p:nvSpPr>
        <p:spPr>
          <a:xfrm>
            <a:off x="3837408" y="5955811"/>
            <a:ext cx="1331287" cy="5178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ผลิตแต่ไม่เผยแพร่และนำไปใช้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2" name="Rectangle 141"/>
          <p:cNvSpPr/>
          <p:nvPr/>
        </p:nvSpPr>
        <p:spPr>
          <a:xfrm>
            <a:off x="7236296" y="3216865"/>
            <a:ext cx="1811001" cy="783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จัดทำแผน</a:t>
            </a:r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แม่บท</a:t>
            </a:r>
          </a:p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เทคโนโลยีสารสนเทศ</a:t>
            </a:r>
          </a:p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เพื่อ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การบริหารงาน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3" name="Rectangle 141"/>
          <p:cNvSpPr/>
          <p:nvPr/>
        </p:nvSpPr>
        <p:spPr>
          <a:xfrm>
            <a:off x="7236297" y="4904133"/>
            <a:ext cx="1811002" cy="78380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การงบประมาณ</a:t>
            </a:r>
            <a:r>
              <a:rPr lang="en-US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ICT</a:t>
            </a:r>
            <a:endParaRPr lang="th-TH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4" name="Rectangle 165"/>
          <p:cNvSpPr/>
          <p:nvPr/>
        </p:nvSpPr>
        <p:spPr>
          <a:xfrm>
            <a:off x="5580122" y="3454730"/>
            <a:ext cx="1282991" cy="24142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ประสานความร่วมมือ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ICT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กับหน่วยงานภายนอกทั้งด้าน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Content Network </a:t>
            </a:r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MIS</a:t>
            </a:r>
            <a:endParaRPr lang="th-TH" sz="20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" name="ตัวเชื่อมต่อตรง 3"/>
          <p:cNvCxnSpPr>
            <a:stCxn id="128" idx="3"/>
            <a:endCxn id="107" idx="1"/>
          </p:cNvCxnSpPr>
          <p:nvPr/>
        </p:nvCxnSpPr>
        <p:spPr>
          <a:xfrm>
            <a:off x="1835698" y="3408389"/>
            <a:ext cx="308463" cy="46345"/>
          </a:xfrm>
          <a:prstGeom prst="line">
            <a:avLst/>
          </a:prstGeom>
          <a:ln w="28575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ตัวเชื่อมต่อตรง 6"/>
          <p:cNvCxnSpPr>
            <a:stCxn id="13" idx="3"/>
            <a:endCxn id="114" idx="1"/>
          </p:cNvCxnSpPr>
          <p:nvPr/>
        </p:nvCxnSpPr>
        <p:spPr>
          <a:xfrm>
            <a:off x="3408987" y="1491991"/>
            <a:ext cx="376138" cy="629332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>
            <a:stCxn id="107" idx="3"/>
            <a:endCxn id="115" idx="1"/>
          </p:cNvCxnSpPr>
          <p:nvPr/>
        </p:nvCxnSpPr>
        <p:spPr>
          <a:xfrm flipV="1">
            <a:off x="3501436" y="2819356"/>
            <a:ext cx="346177" cy="635391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>
            <a:stCxn id="107" idx="3"/>
          </p:cNvCxnSpPr>
          <p:nvPr/>
        </p:nvCxnSpPr>
        <p:spPr>
          <a:xfrm>
            <a:off x="3501427" y="3454727"/>
            <a:ext cx="335972" cy="894340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ตัวเชื่อมต่อตรง 14"/>
          <p:cNvCxnSpPr>
            <a:stCxn id="107" idx="3"/>
            <a:endCxn id="116" idx="1"/>
          </p:cNvCxnSpPr>
          <p:nvPr/>
        </p:nvCxnSpPr>
        <p:spPr>
          <a:xfrm>
            <a:off x="3501428" y="3454727"/>
            <a:ext cx="335973" cy="100046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ตัวเชื่อมต่อตรง 16"/>
          <p:cNvCxnSpPr>
            <a:stCxn id="398" idx="3"/>
            <a:endCxn id="118" idx="1"/>
          </p:cNvCxnSpPr>
          <p:nvPr/>
        </p:nvCxnSpPr>
        <p:spPr>
          <a:xfrm flipV="1">
            <a:off x="3544633" y="5322691"/>
            <a:ext cx="309908" cy="374581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ตัวเชื่อมต่อตรง 18"/>
          <p:cNvCxnSpPr>
            <a:stCxn id="398" idx="3"/>
            <a:endCxn id="121" idx="1"/>
          </p:cNvCxnSpPr>
          <p:nvPr/>
        </p:nvCxnSpPr>
        <p:spPr>
          <a:xfrm>
            <a:off x="3544633" y="5697252"/>
            <a:ext cx="292766" cy="517488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>
            <a:off x="5292082" y="476672"/>
            <a:ext cx="72008" cy="5738067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ตัวเชื่อมต่อตรง 96"/>
          <p:cNvCxnSpPr/>
          <p:nvPr/>
        </p:nvCxnSpPr>
        <p:spPr>
          <a:xfrm>
            <a:off x="5108309" y="476672"/>
            <a:ext cx="183771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ตัวเชื่อมต่อตรง 98"/>
          <p:cNvCxnSpPr>
            <a:stCxn id="113" idx="3"/>
          </p:cNvCxnSpPr>
          <p:nvPr/>
        </p:nvCxnSpPr>
        <p:spPr>
          <a:xfrm flipV="1">
            <a:off x="5168687" y="1272153"/>
            <a:ext cx="159399" cy="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ตัวเชื่อมต่อตรง 100"/>
          <p:cNvCxnSpPr>
            <a:stCxn id="114" idx="3"/>
          </p:cNvCxnSpPr>
          <p:nvPr/>
        </p:nvCxnSpPr>
        <p:spPr>
          <a:xfrm>
            <a:off x="5168687" y="2121323"/>
            <a:ext cx="159399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ตัวเชื่อมต่อตรง 102"/>
          <p:cNvCxnSpPr>
            <a:stCxn id="116" idx="3"/>
          </p:cNvCxnSpPr>
          <p:nvPr/>
        </p:nvCxnSpPr>
        <p:spPr>
          <a:xfrm flipV="1">
            <a:off x="5168686" y="3554780"/>
            <a:ext cx="195402" cy="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ตัวเชื่อมต่อตรง 104"/>
          <p:cNvCxnSpPr>
            <a:stCxn id="115" idx="3"/>
          </p:cNvCxnSpPr>
          <p:nvPr/>
        </p:nvCxnSpPr>
        <p:spPr>
          <a:xfrm flipV="1">
            <a:off x="5178891" y="2819355"/>
            <a:ext cx="149194" cy="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ตัวเชื่อมต่อตรง 107"/>
          <p:cNvCxnSpPr/>
          <p:nvPr/>
        </p:nvCxnSpPr>
        <p:spPr>
          <a:xfrm>
            <a:off x="5178891" y="4256378"/>
            <a:ext cx="149194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ตัวเชื่อมต่อตรง 109"/>
          <p:cNvCxnSpPr/>
          <p:nvPr/>
        </p:nvCxnSpPr>
        <p:spPr>
          <a:xfrm>
            <a:off x="5200194" y="5322690"/>
            <a:ext cx="127890" cy="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ตัวเชื่อมต่อตรง 111"/>
          <p:cNvCxnSpPr>
            <a:stCxn id="121" idx="3"/>
          </p:cNvCxnSpPr>
          <p:nvPr/>
        </p:nvCxnSpPr>
        <p:spPr>
          <a:xfrm>
            <a:off x="5168687" y="6214742"/>
            <a:ext cx="159399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ตัวเชื่อมต่อตรง 119"/>
          <p:cNvCxnSpPr>
            <a:endCxn id="124" idx="1"/>
          </p:cNvCxnSpPr>
          <p:nvPr/>
        </p:nvCxnSpPr>
        <p:spPr>
          <a:xfrm>
            <a:off x="5328084" y="4661879"/>
            <a:ext cx="252028" cy="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ตัวเชื่อมต่อตรง 125"/>
          <p:cNvCxnSpPr/>
          <p:nvPr/>
        </p:nvCxnSpPr>
        <p:spPr>
          <a:xfrm>
            <a:off x="5292082" y="2380271"/>
            <a:ext cx="288032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ตัวเชื่อมต่อตรง 128"/>
          <p:cNvCxnSpPr/>
          <p:nvPr/>
        </p:nvCxnSpPr>
        <p:spPr>
          <a:xfrm>
            <a:off x="7020272" y="1862374"/>
            <a:ext cx="0" cy="30417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ตัวเชื่อมต่อตรง 130"/>
          <p:cNvCxnSpPr/>
          <p:nvPr/>
        </p:nvCxnSpPr>
        <p:spPr>
          <a:xfrm>
            <a:off x="6863113" y="1862373"/>
            <a:ext cx="157169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ตัวเชื่อมต่อตรง 132"/>
          <p:cNvCxnSpPr/>
          <p:nvPr/>
        </p:nvCxnSpPr>
        <p:spPr>
          <a:xfrm>
            <a:off x="6863111" y="4904113"/>
            <a:ext cx="1571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ตัวเชื่อมต่อตรง 134"/>
          <p:cNvCxnSpPr>
            <a:endCxn id="142" idx="1"/>
          </p:cNvCxnSpPr>
          <p:nvPr/>
        </p:nvCxnSpPr>
        <p:spPr>
          <a:xfrm flipV="1">
            <a:off x="7020272" y="1862374"/>
            <a:ext cx="216024" cy="159235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ตัวเชื่อมต่อตรง 136"/>
          <p:cNvCxnSpPr>
            <a:endCxn id="122" idx="1"/>
          </p:cNvCxnSpPr>
          <p:nvPr/>
        </p:nvCxnSpPr>
        <p:spPr>
          <a:xfrm>
            <a:off x="7020282" y="3454728"/>
            <a:ext cx="216023" cy="1540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ตัวเชื่อมต่อตรง 138"/>
          <p:cNvCxnSpPr>
            <a:endCxn id="123" idx="1"/>
          </p:cNvCxnSpPr>
          <p:nvPr/>
        </p:nvCxnSpPr>
        <p:spPr>
          <a:xfrm>
            <a:off x="7020282" y="3454733"/>
            <a:ext cx="216023" cy="18412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ตัวเชื่อมต่อตรง 145"/>
          <p:cNvCxnSpPr>
            <a:stCxn id="13" idx="3"/>
            <a:endCxn id="113" idx="1"/>
          </p:cNvCxnSpPr>
          <p:nvPr/>
        </p:nvCxnSpPr>
        <p:spPr>
          <a:xfrm flipV="1">
            <a:off x="3408996" y="1272154"/>
            <a:ext cx="347629" cy="219857"/>
          </a:xfrm>
          <a:prstGeom prst="line">
            <a:avLst/>
          </a:prstGeom>
          <a:ln w="28575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41"/>
          <p:cNvSpPr/>
          <p:nvPr/>
        </p:nvSpPr>
        <p:spPr>
          <a:xfrm>
            <a:off x="7236297" y="5928900"/>
            <a:ext cx="1811002" cy="5448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en-US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DLTV/DLIT/ETV</a:t>
            </a:r>
            <a:endParaRPr lang="th-TH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" name="Rectangle 141"/>
          <p:cNvSpPr/>
          <p:nvPr/>
        </p:nvSpPr>
        <p:spPr>
          <a:xfrm>
            <a:off x="7236297" y="4451718"/>
            <a:ext cx="1811002" cy="2858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มหาวิทยาลัยไซเบอร์ไทย</a:t>
            </a:r>
            <a:endParaRPr lang="th-TH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5" name="Straight Connector 4"/>
          <p:cNvCxnSpPr>
            <a:endCxn id="49" idx="1"/>
          </p:cNvCxnSpPr>
          <p:nvPr/>
        </p:nvCxnSpPr>
        <p:spPr>
          <a:xfrm>
            <a:off x="7020272" y="3454731"/>
            <a:ext cx="216024" cy="11399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endCxn id="47" idx="1"/>
          </p:cNvCxnSpPr>
          <p:nvPr/>
        </p:nvCxnSpPr>
        <p:spPr>
          <a:xfrm>
            <a:off x="7020281" y="3454733"/>
            <a:ext cx="216025" cy="2746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127"/>
          <p:cNvSpPr/>
          <p:nvPr/>
        </p:nvSpPr>
        <p:spPr>
          <a:xfrm>
            <a:off x="-53827" y="1744254"/>
            <a:ext cx="591243" cy="299332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๕</a:t>
            </a:r>
            <a:endParaRPr lang="en-US" sz="9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12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7062099" y="967417"/>
            <a:ext cx="1921356" cy="4449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ควบรวมโรงเรียนขนาดเล็ก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683578" y="2194325"/>
            <a:ext cx="1384181" cy="210648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solidFill>
              <a:srgbClr val="6633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dirty="0" smtClean="0">
                <a:solidFill>
                  <a:prstClr val="white"/>
                </a:solidFill>
                <a:latin typeface="TH SarabunPSK" pitchFamily="34" charset="-34"/>
                <a:cs typeface="TH SarabunPSK" pitchFamily="34" charset="-34"/>
              </a:rPr>
              <a:t>การบริหารจัดการ</a:t>
            </a:r>
            <a:endParaRPr lang="en-US" sz="4000" b="1" dirty="0">
              <a:solidFill>
                <a:prstClr val="white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061744" y="342439"/>
            <a:ext cx="1921356" cy="38544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ระบบคูปองเพื่อการศึกษา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5212978" y="3223410"/>
            <a:ext cx="1630334" cy="7685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ยุบรวมบูรณาการกับหน่วยงานอื่นเพื่อการบริหารจัดการในพื้นที่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237386" y="263963"/>
            <a:ext cx="1606136" cy="54558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ปรับระบบการบริหารงบประมาณให้เหมาะสม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7061744" y="2627905"/>
            <a:ext cx="1921356" cy="6387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จัดกลุ่ม </a:t>
            </a:r>
            <a:r>
              <a:rPr lang="en-US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Cluster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2230011" y="692699"/>
            <a:ext cx="1222429" cy="15660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ระบบ</a:t>
            </a:r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งบประมาณ</a:t>
            </a:r>
          </a:p>
          <a:p>
            <a:pPr algn="ctr"/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ที่</a:t>
            </a: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ไม่สอดคล้องต่อการดำเนินงาน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5185213" y="2447795"/>
            <a:ext cx="1618338" cy="6531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ปรับปรุงโครงสร้างเพื่อให้การบริหารจัดการเกิดประสิทธิภาพสูงสุด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2" name="Rounded Rectangle 18"/>
          <p:cNvSpPr/>
          <p:nvPr/>
        </p:nvSpPr>
        <p:spPr>
          <a:xfrm>
            <a:off x="3739860" y="2505130"/>
            <a:ext cx="1254142" cy="5384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มีหน่วยรอง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จำนวนมาก</a:t>
            </a:r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/>
            </a:r>
            <a:b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3" name="Rectangle 152"/>
          <p:cNvSpPr/>
          <p:nvPr/>
        </p:nvSpPr>
        <p:spPr>
          <a:xfrm>
            <a:off x="3731160" y="321124"/>
            <a:ext cx="1301676" cy="9222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การจัดสรรงบประมาณแบบรายหัวมีผลกระทบต่อโรงเรียนขนาดเล็ก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5237386" y="916697"/>
            <a:ext cx="1615844" cy="5464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แก้ไขปัญหางบประมาณ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รายหัวโรงเรียนขนาดเล็ก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7062100" y="3764793"/>
            <a:ext cx="1921356" cy="5231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ปรับโครงสร้าง 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2296489" y="2873913"/>
            <a:ext cx="1222429" cy="9720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การกำกับดูแลขาดประสิทธิภาพ</a:t>
            </a:r>
          </a:p>
        </p:txBody>
      </p:sp>
      <p:sp>
        <p:nvSpPr>
          <p:cNvPr id="161" name="Rounded Rectangle 18"/>
          <p:cNvSpPr/>
          <p:nvPr/>
        </p:nvSpPr>
        <p:spPr>
          <a:xfrm>
            <a:off x="3738038" y="3307146"/>
            <a:ext cx="1244421" cy="601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ไม่มีหน่วยงานกำกับในภูมิภาค</a:t>
            </a:r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/>
            </a:r>
            <a:b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70" name="Straight Connector 169"/>
          <p:cNvCxnSpPr>
            <a:stCxn id="128" idx="3"/>
            <a:endCxn id="158" idx="1"/>
          </p:cNvCxnSpPr>
          <p:nvPr/>
        </p:nvCxnSpPr>
        <p:spPr>
          <a:xfrm>
            <a:off x="2067750" y="3247568"/>
            <a:ext cx="228730" cy="112409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28" idx="3"/>
            <a:endCxn id="150" idx="1"/>
          </p:cNvCxnSpPr>
          <p:nvPr/>
        </p:nvCxnSpPr>
        <p:spPr>
          <a:xfrm flipV="1">
            <a:off x="2067749" y="1475700"/>
            <a:ext cx="162252" cy="1771848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>
            <a:stCxn id="150" idx="3"/>
            <a:endCxn id="153" idx="1"/>
          </p:cNvCxnSpPr>
          <p:nvPr/>
        </p:nvCxnSpPr>
        <p:spPr>
          <a:xfrm flipV="1">
            <a:off x="3452430" y="782236"/>
            <a:ext cx="278730" cy="69346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/>
          <p:cNvCxnSpPr>
            <a:stCxn id="158" idx="3"/>
            <a:endCxn id="152" idx="1"/>
          </p:cNvCxnSpPr>
          <p:nvPr/>
        </p:nvCxnSpPr>
        <p:spPr>
          <a:xfrm flipV="1">
            <a:off x="3518908" y="2774359"/>
            <a:ext cx="220950" cy="58559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/>
          <p:cNvCxnSpPr>
            <a:stCxn id="158" idx="3"/>
            <a:endCxn id="161" idx="1"/>
          </p:cNvCxnSpPr>
          <p:nvPr/>
        </p:nvCxnSpPr>
        <p:spPr>
          <a:xfrm>
            <a:off x="3518908" y="3359958"/>
            <a:ext cx="219128" cy="247741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8" name="Rounded Rectangle 397"/>
          <p:cNvSpPr/>
          <p:nvPr/>
        </p:nvSpPr>
        <p:spPr>
          <a:xfrm>
            <a:off x="2195746" y="5796473"/>
            <a:ext cx="1222429" cy="87805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การกระจายอำนาจ</a:t>
            </a:r>
            <a:endParaRPr lang="en-US" sz="20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00" name="Straight Connector 399"/>
          <p:cNvCxnSpPr>
            <a:stCxn id="128" idx="3"/>
            <a:endCxn id="398" idx="1"/>
          </p:cNvCxnSpPr>
          <p:nvPr/>
        </p:nvCxnSpPr>
        <p:spPr>
          <a:xfrm>
            <a:off x="2067759" y="3247548"/>
            <a:ext cx="127987" cy="298795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2" name="Rounded Rectangle 18"/>
          <p:cNvSpPr/>
          <p:nvPr/>
        </p:nvSpPr>
        <p:spPr>
          <a:xfrm>
            <a:off x="3809502" y="5498121"/>
            <a:ext cx="1240006" cy="5967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กระจายอำนาจจน</a:t>
            </a:r>
            <a:b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ไม่สามารถควบคุมได้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06" name="Straight Connector 405"/>
          <p:cNvCxnSpPr>
            <a:stCxn id="398" idx="3"/>
            <a:endCxn id="402" idx="1"/>
          </p:cNvCxnSpPr>
          <p:nvPr/>
        </p:nvCxnSpPr>
        <p:spPr>
          <a:xfrm flipV="1">
            <a:off x="3418166" y="5796493"/>
            <a:ext cx="391335" cy="43902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7" name="Rectangle 406"/>
          <p:cNvSpPr/>
          <p:nvPr/>
        </p:nvSpPr>
        <p:spPr>
          <a:xfrm>
            <a:off x="5213126" y="5686619"/>
            <a:ext cx="1630395" cy="9107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ปรับปรุงกฎ ระเบียบที่ทำให้สามารถกำกับและติดตามได้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08" name="Rectangle 407"/>
          <p:cNvSpPr/>
          <p:nvPr/>
        </p:nvSpPr>
        <p:spPr>
          <a:xfrm>
            <a:off x="7084845" y="5556816"/>
            <a:ext cx="1921356" cy="11740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tx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ปรับปรุงระเบียบในการเข้าสู่ตำแหน่ง และความก้าวหน้าในตำแหน่งของผู้บริหารในพื้นที่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414" name="Straight Connector 413"/>
          <p:cNvCxnSpPr>
            <a:stCxn id="407" idx="3"/>
            <a:endCxn id="408" idx="1"/>
          </p:cNvCxnSpPr>
          <p:nvPr/>
        </p:nvCxnSpPr>
        <p:spPr>
          <a:xfrm>
            <a:off x="6843521" y="6141978"/>
            <a:ext cx="241324" cy="186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ounded Rectangle 153"/>
          <p:cNvSpPr/>
          <p:nvPr/>
        </p:nvSpPr>
        <p:spPr>
          <a:xfrm>
            <a:off x="2296489" y="4225446"/>
            <a:ext cx="1222429" cy="80424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ขาด</a:t>
            </a:r>
            <a:r>
              <a:rPr lang="th-TH" sz="20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</a:p>
          <a:p>
            <a:pPr algn="ctr"/>
            <a:r>
              <a:rPr lang="th-TH" sz="2000" b="1" dirty="0" err="1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20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</a:p>
        </p:txBody>
      </p:sp>
      <p:cxnSp>
        <p:nvCxnSpPr>
          <p:cNvPr id="285" name="Straight Connector 284"/>
          <p:cNvCxnSpPr>
            <a:stCxn id="128" idx="3"/>
            <a:endCxn id="154" idx="1"/>
          </p:cNvCxnSpPr>
          <p:nvPr/>
        </p:nvCxnSpPr>
        <p:spPr>
          <a:xfrm>
            <a:off x="2067750" y="3247548"/>
            <a:ext cx="228730" cy="1380022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ounded Rectangle 18"/>
          <p:cNvSpPr/>
          <p:nvPr/>
        </p:nvSpPr>
        <p:spPr>
          <a:xfrm>
            <a:off x="3761996" y="4149081"/>
            <a:ext cx="1249557" cy="12458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การดำเนินงานระหว่างองค์กรหลัก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ในกระทรวงขาดประสิทธิภาพส่งผลต่อการปฏิบัติงานทั้งระบบ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6" name="Straight Connector 15"/>
          <p:cNvCxnSpPr>
            <a:stCxn id="153" idx="3"/>
            <a:endCxn id="144" idx="1"/>
          </p:cNvCxnSpPr>
          <p:nvPr/>
        </p:nvCxnSpPr>
        <p:spPr>
          <a:xfrm flipV="1">
            <a:off x="5032838" y="536755"/>
            <a:ext cx="204549" cy="24548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53" idx="3"/>
            <a:endCxn id="155" idx="1"/>
          </p:cNvCxnSpPr>
          <p:nvPr/>
        </p:nvCxnSpPr>
        <p:spPr>
          <a:xfrm>
            <a:off x="5032838" y="782240"/>
            <a:ext cx="204549" cy="40766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44" idx="3"/>
            <a:endCxn id="141" idx="1"/>
          </p:cNvCxnSpPr>
          <p:nvPr/>
        </p:nvCxnSpPr>
        <p:spPr>
          <a:xfrm flipV="1">
            <a:off x="6843521" y="535163"/>
            <a:ext cx="218223" cy="1592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55" idx="3"/>
            <a:endCxn id="26" idx="1"/>
          </p:cNvCxnSpPr>
          <p:nvPr/>
        </p:nvCxnSpPr>
        <p:spPr>
          <a:xfrm flipV="1">
            <a:off x="6853230" y="1189915"/>
            <a:ext cx="208870" cy="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18"/>
          <p:cNvSpPr/>
          <p:nvPr/>
        </p:nvSpPr>
        <p:spPr>
          <a:xfrm>
            <a:off x="3821900" y="6235500"/>
            <a:ext cx="1266363" cy="5263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ขาดธรรมาภิบาลในการใช้อำนาจหน้าที่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20" name="Rounded Rectangle 18"/>
          <p:cNvSpPr/>
          <p:nvPr/>
        </p:nvSpPr>
        <p:spPr>
          <a:xfrm>
            <a:off x="3703299" y="1475700"/>
            <a:ext cx="1313896" cy="8029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ใช้งบประมาณ</a:t>
            </a:r>
            <a:b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ในด้านที่ไม่เกิดผลสัมฤทธิ์ต่อผู้เรียน</a:t>
            </a:r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endParaRPr lang="th-TH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5263654" y="1597917"/>
            <a:ext cx="1615844" cy="5584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ใช้งบประมาณเพื่อยกระดับคุณภาพการศึกษา</a:t>
            </a:r>
            <a:endParaRPr lang="th-TH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7084845" y="1509931"/>
            <a:ext cx="1921356" cy="8924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จัดสรรงบประมาณโดยพิจารณาจากการดำเนินงานที่เป็นไปตามกรรอบการปฏิรูปการศึกษา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5202682" y="4427802"/>
            <a:ext cx="1630334" cy="6883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ปรับระบบการบริหารงานให้มีความคล่องตัว บูรณาการการทำงานได้อย่างครอบคลุม</a:t>
            </a:r>
            <a:endParaRPr lang="en-US" sz="14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112" name="Straight Connector 111"/>
          <p:cNvCxnSpPr>
            <a:stCxn id="398" idx="3"/>
            <a:endCxn id="84" idx="1"/>
          </p:cNvCxnSpPr>
          <p:nvPr/>
        </p:nvCxnSpPr>
        <p:spPr>
          <a:xfrm>
            <a:off x="3418165" y="6235520"/>
            <a:ext cx="403734" cy="263173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stCxn id="150" idx="3"/>
            <a:endCxn id="120" idx="1"/>
          </p:cNvCxnSpPr>
          <p:nvPr/>
        </p:nvCxnSpPr>
        <p:spPr>
          <a:xfrm>
            <a:off x="3452432" y="1475700"/>
            <a:ext cx="250869" cy="40145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154" idx="3"/>
            <a:endCxn id="167" idx="1"/>
          </p:cNvCxnSpPr>
          <p:nvPr/>
        </p:nvCxnSpPr>
        <p:spPr>
          <a:xfrm>
            <a:off x="3518909" y="4627570"/>
            <a:ext cx="243087" cy="14441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20" idx="3"/>
            <a:endCxn id="159" idx="1"/>
          </p:cNvCxnSpPr>
          <p:nvPr/>
        </p:nvCxnSpPr>
        <p:spPr>
          <a:xfrm>
            <a:off x="5017195" y="1877156"/>
            <a:ext cx="246458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52" idx="3"/>
            <a:endCxn id="151" idx="1"/>
          </p:cNvCxnSpPr>
          <p:nvPr/>
        </p:nvCxnSpPr>
        <p:spPr>
          <a:xfrm>
            <a:off x="4994001" y="2774359"/>
            <a:ext cx="191212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>
            <a:stCxn id="161" idx="3"/>
            <a:endCxn id="143" idx="1"/>
          </p:cNvCxnSpPr>
          <p:nvPr/>
        </p:nvCxnSpPr>
        <p:spPr>
          <a:xfrm flipV="1">
            <a:off x="4982458" y="3607697"/>
            <a:ext cx="230520" cy="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67" idx="3"/>
            <a:endCxn id="176" idx="1"/>
          </p:cNvCxnSpPr>
          <p:nvPr/>
        </p:nvCxnSpPr>
        <p:spPr>
          <a:xfrm>
            <a:off x="5011553" y="4772005"/>
            <a:ext cx="191127" cy="1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402" idx="3"/>
            <a:endCxn id="407" idx="1"/>
          </p:cNvCxnSpPr>
          <p:nvPr/>
        </p:nvCxnSpPr>
        <p:spPr>
          <a:xfrm>
            <a:off x="5049506" y="5796493"/>
            <a:ext cx="163620" cy="345503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>
            <a:stCxn id="84" idx="3"/>
            <a:endCxn id="407" idx="1"/>
          </p:cNvCxnSpPr>
          <p:nvPr/>
        </p:nvCxnSpPr>
        <p:spPr>
          <a:xfrm flipV="1">
            <a:off x="5088262" y="6141996"/>
            <a:ext cx="124864" cy="356697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stCxn id="176" idx="3"/>
            <a:endCxn id="157" idx="1"/>
          </p:cNvCxnSpPr>
          <p:nvPr/>
        </p:nvCxnSpPr>
        <p:spPr>
          <a:xfrm flipV="1">
            <a:off x="6833014" y="4026348"/>
            <a:ext cx="229086" cy="74564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43" idx="3"/>
            <a:endCxn id="157" idx="1"/>
          </p:cNvCxnSpPr>
          <p:nvPr/>
        </p:nvCxnSpPr>
        <p:spPr>
          <a:xfrm>
            <a:off x="6843312" y="3607697"/>
            <a:ext cx="218788" cy="418646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151" idx="3"/>
            <a:endCxn id="146" idx="1"/>
          </p:cNvCxnSpPr>
          <p:nvPr/>
        </p:nvCxnSpPr>
        <p:spPr>
          <a:xfrm>
            <a:off x="6803560" y="2774377"/>
            <a:ext cx="258193" cy="172885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ตัวเชื่อมต่อตรง 231"/>
          <p:cNvCxnSpPr>
            <a:stCxn id="159" idx="3"/>
            <a:endCxn id="168" idx="1"/>
          </p:cNvCxnSpPr>
          <p:nvPr/>
        </p:nvCxnSpPr>
        <p:spPr>
          <a:xfrm>
            <a:off x="6879498" y="1877157"/>
            <a:ext cx="205348" cy="79001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127"/>
          <p:cNvSpPr/>
          <p:nvPr/>
        </p:nvSpPr>
        <p:spPr>
          <a:xfrm>
            <a:off x="-53827" y="1915704"/>
            <a:ext cx="591243" cy="2993324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9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๖</a:t>
            </a:r>
            <a:endParaRPr lang="en-US" sz="9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062100" y="4672352"/>
            <a:ext cx="1921356" cy="7606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ปรับปรุงกฎหมายที่เกี่ยวกับการบริหารการศึกษา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cxnSp>
        <p:nvCxnSpPr>
          <p:cNvPr id="8" name="Straight Connector 7"/>
          <p:cNvCxnSpPr>
            <a:stCxn id="176" idx="3"/>
            <a:endCxn id="56" idx="1"/>
          </p:cNvCxnSpPr>
          <p:nvPr/>
        </p:nvCxnSpPr>
        <p:spPr>
          <a:xfrm>
            <a:off x="6833014" y="4771988"/>
            <a:ext cx="229086" cy="280684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5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07234"/>
              </p:ext>
            </p:extLst>
          </p:nvPr>
        </p:nvGraphicFramePr>
        <p:xfrm>
          <a:off x="251521" y="469325"/>
          <a:ext cx="8712968" cy="4114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968"/>
              </a:tblGrid>
              <a:tr h="1059757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การบริหารราชการกระทรวงศึกษาธิการในภูมิภาค</a:t>
                      </a:r>
                      <a:endParaRPr lang="th-TH" sz="360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</a:tr>
              <a:tr h="95394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36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๑. ยุทธศาสตร์กระทรวงศึกษาธิการ</a:t>
                      </a:r>
                    </a:p>
                  </a:txBody>
                  <a:tcPr/>
                </a:tc>
              </a:tr>
              <a:tr h="953944">
                <a:tc>
                  <a:txBody>
                    <a:bodyPr/>
                    <a:lstStyle/>
                    <a:p>
                      <a:pPr algn="l"/>
                      <a:r>
                        <a:rPr lang="th-TH" sz="36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๒. แผนงาน/โครงการของ ศธ. ที่เกี่ยวข้องกับการผลิตและพัฒนาครู</a:t>
                      </a:r>
                      <a:endParaRPr lang="th-TH" sz="36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1146681">
                <a:tc>
                  <a:txBody>
                    <a:bodyPr/>
                    <a:lstStyle/>
                    <a:p>
                      <a:pPr algn="l"/>
                      <a:r>
                        <a:rPr lang="th-TH" sz="3600" b="1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๓. เหตุผลความจำเป็นที่ต้องใช้มาตรา</a:t>
                      </a:r>
                      <a:r>
                        <a:rPr lang="th-TH" sz="3600" b="1" kern="1200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๔๔</a:t>
                      </a:r>
                      <a:endParaRPr lang="th-TH" sz="3600" b="1" kern="12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405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สี่เหลี่ยมผืนผ้า 10"/>
          <p:cNvSpPr/>
          <p:nvPr/>
        </p:nvSpPr>
        <p:spPr>
          <a:xfrm>
            <a:off x="683568" y="1628800"/>
            <a:ext cx="8136904" cy="3456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th-TH" sz="4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โครงการทั้งหมด ๖๕ โครงการ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โครงการที่ดำเนินการแล้วและมีผลสัมฤทธิ์บางส่วน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 	๒๖ โครงการ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โครงการที่เริ่มต้นทำแล้ว 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๓๓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</a:p>
          <a:p>
            <a:pPr marL="571500" indent="-571500">
              <a:lnSpc>
                <a:spcPct val="150000"/>
              </a:lnSpc>
              <a:buFont typeface="Wingdings" pitchFamily="2" charset="2"/>
              <a:buChar char="ü"/>
            </a:pPr>
            <a:r>
              <a:rPr lang="th-TH" b="1" dirty="0">
                <a:solidFill>
                  <a:srgbClr val="1F497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r>
              <a:rPr lang="th-TH" b="1" dirty="0" smtClean="0">
                <a:solidFill>
                  <a:srgbClr val="1F497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ที่ต้องผลักดัน</a:t>
            </a:r>
            <a:r>
              <a:rPr lang="th-TH" b="1" dirty="0">
                <a:solidFill>
                  <a:srgbClr val="1F497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b="1" dirty="0" smtClean="0">
                <a:solidFill>
                  <a:srgbClr val="1F497D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เกิดขึ้น 			  ๖ โครงการ</a:t>
            </a:r>
          </a:p>
          <a:p>
            <a:pPr lvl="4">
              <a:lnSpc>
                <a:spcPct val="150000"/>
              </a:lnSpc>
            </a:pP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		</a:t>
            </a:r>
            <a:r>
              <a:rPr lang="th-TH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รวม 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๖๕ โครงการ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th-TH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 smtClean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th-TH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71500" indent="-571500">
              <a:buFont typeface="Wingdings" pitchFamily="2" charset="2"/>
              <a:buChar char="ü"/>
            </a:pPr>
            <a:endParaRPr lang="th-TH" sz="4000" b="1" dirty="0" smtClean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4000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200283" y="114710"/>
            <a:ext cx="8352928" cy="51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6633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งานตามนโยบาย ห้วง </a:t>
            </a:r>
            <a:r>
              <a:rPr lang="th-TH" sz="4800" b="1" dirty="0" err="1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6633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คสช</a:t>
            </a:r>
            <a:r>
              <a:rPr lang="th-TH" sz="48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6633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.บริหารประเทศ</a:t>
            </a:r>
            <a:endParaRPr lang="th-TH" sz="48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6633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14" name="ตัวเชื่อมต่อตรง 13"/>
          <p:cNvCxnSpPr/>
          <p:nvPr/>
        </p:nvCxnSpPr>
        <p:spPr>
          <a:xfrm>
            <a:off x="0" y="890340"/>
            <a:ext cx="9144000" cy="0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1" descr="thai-ministry-of-educ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199" y="-30089"/>
            <a:ext cx="632453" cy="87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2">
                <a:alpha val="0"/>
              </a:scheme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5780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107504" y="1772816"/>
            <a:ext cx="8748462" cy="374441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แผนงาน/โครงการของ ศธ.</a:t>
            </a:r>
          </a:p>
          <a:p>
            <a:pPr algn="ctr"/>
            <a:r>
              <a:rPr lang="th-TH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</a:t>
            </a:r>
            <a:br>
              <a:rPr lang="th-TH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การผลิตและพัฒนาครู</a:t>
            </a:r>
            <a:endParaRPr lang="th-TH" sz="36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0392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63024" y="1906048"/>
            <a:ext cx="5201464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 </a:t>
            </a:r>
            <a:r>
              <a:rPr lang="th-TH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เสต็ม</a:t>
            </a:r>
            <a:r>
              <a:rPr lang="th-TH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ศึกษา</a:t>
            </a:r>
            <a:endParaRPr lang="th-TH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6523" y="188640"/>
            <a:ext cx="5201464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 ลดเวลาเรียนเพิ่มเวลารู้</a:t>
            </a:r>
            <a:endParaRPr lang="th-TH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49894" y="2794509"/>
            <a:ext cx="52014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 เครือข่ายอุดมศึกษาพี่เลี้ยง</a:t>
            </a:r>
            <a:endParaRPr lang="th-TH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949" y="3573679"/>
            <a:ext cx="52014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 ผลิตครูเพื่อพัฒนาท้องถิ่น</a:t>
            </a:r>
            <a:endParaRPr lang="th-TH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715733" y="5189573"/>
            <a:ext cx="520146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โครงการยกระดับการเรียนรู้ภาษาอังกฤษ</a:t>
            </a:r>
            <a:endParaRPr lang="th-TH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5733" y="6023029"/>
            <a:ext cx="52014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โครงการอ่านออกเขียนได้</a:t>
            </a:r>
            <a:endParaRPr lang="th-TH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96523" y="1052736"/>
            <a:ext cx="52014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โครงการโรงเรียนประชารัฐ</a:t>
            </a:r>
            <a:endParaRPr lang="th-TH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1520" y="2277313"/>
            <a:ext cx="2448272" cy="6848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สร้างระบบการพัฒนา/อบรมครูที่ใช้เวลานอกเหนือเวลาสอน</a:t>
            </a:r>
            <a:endParaRPr lang="en-US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520" y="3105673"/>
            <a:ext cx="2448272" cy="5728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พัฒนากระบวนการผลิต คัดสรรคนเก่ง คนดีเป็นครู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14949" y="4381407"/>
            <a:ext cx="5201464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th-TH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โครงการอุมศึกษาเป็นเลิศ</a:t>
            </a:r>
            <a:endParaRPr lang="th-TH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1520" y="3829011"/>
            <a:ext cx="2448272" cy="6704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8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กำหนดบทบาทของสถานศึกษาในการผลิตนักศึกษาให้ชัดเจน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1520" y="4647435"/>
            <a:ext cx="2432806" cy="5694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ส่งเสริมงานวิจัยที่นำไปใช้งานได้จริง</a:t>
            </a:r>
            <a:endParaRPr lang="en-US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51520" y="5437612"/>
            <a:ext cx="2432806" cy="5694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ส่งเสริมทักษะจำเป็นสำหรับการทำงานควบคู่กับวิชาการ</a:t>
            </a:r>
            <a:endParaRPr lang="en-US" sz="16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1520" y="102499"/>
            <a:ext cx="2448272" cy="5855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พัฒนาครูให้เป็น </a:t>
            </a:r>
            <a:r>
              <a:rPr lang="en-US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facilitator Coaching </a:t>
            </a:r>
            <a:r>
              <a:rPr lang="th-TH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และ </a:t>
            </a:r>
            <a:r>
              <a:rPr lang="en-US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Motivator</a:t>
            </a:r>
            <a:endParaRPr lang="en-US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Rectangle 406"/>
          <p:cNvSpPr/>
          <p:nvPr/>
        </p:nvSpPr>
        <p:spPr>
          <a:xfrm>
            <a:off x="251520" y="6165304"/>
            <a:ext cx="2432806" cy="591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ปรับปรุงการประเมินผลเพื่อการพัฒนาคุณภาพผู้เรียน</a:t>
            </a:r>
            <a:endParaRPr lang="en-US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63618" y="1537494"/>
            <a:ext cx="2452000" cy="6043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เพิ่มทักษะการคิดวิเคราะห์และใช้กระบวนการตัดสินใจ</a:t>
            </a:r>
            <a:endParaRPr lang="th-TH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7" name="Rectangle 143"/>
          <p:cNvSpPr/>
          <p:nvPr/>
        </p:nvSpPr>
        <p:spPr>
          <a:xfrm>
            <a:off x="256722" y="811004"/>
            <a:ext cx="2458896" cy="60979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800" b="1" dirty="0" smtClean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ปลูกฝังเรื่องคุณธรรมจริยธรรม</a:t>
            </a:r>
            <a:endParaRPr lang="th-TH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004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00283" y="247948"/>
            <a:ext cx="8352928" cy="51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60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lumMod val="50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r>
              <a:rPr lang="th-TH" sz="72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lumMod val="50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ลด</a:t>
            </a:r>
            <a:r>
              <a:rPr lang="th-TH" sz="60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4F81BD">
                    <a:lumMod val="50000"/>
                  </a:srgbClr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เวลาเรียน เพิ่มเวลารู้</a:t>
            </a:r>
            <a:endParaRPr lang="th-TH" sz="24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4F81BD">
                  <a:lumMod val="50000"/>
                </a:srgbClr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6" name="ตัวเชื่อมต่อตรง 5"/>
          <p:cNvCxnSpPr/>
          <p:nvPr/>
        </p:nvCxnSpPr>
        <p:spPr>
          <a:xfrm>
            <a:off x="0" y="890340"/>
            <a:ext cx="9144000" cy="0"/>
          </a:xfrm>
          <a:prstGeom prst="line">
            <a:avLst/>
          </a:prstGeom>
          <a:ln w="57150"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สี่เหลี่ยมผืนผ้ามุมมน 2"/>
          <p:cNvSpPr/>
          <p:nvPr/>
        </p:nvSpPr>
        <p:spPr>
          <a:xfrm>
            <a:off x="1849649" y="1571306"/>
            <a:ext cx="6912768" cy="2448272"/>
          </a:xfrm>
          <a:prstGeom prst="round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6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 </a:t>
            </a:r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นักเรียนเรียนในห้องมากเกินไป</a:t>
            </a:r>
          </a:p>
          <a:p>
            <a:r>
              <a:rPr lang="th-TH" sz="16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 </a:t>
            </a:r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การบ้านมาก นักเรียน</a:t>
            </a:r>
            <a:b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และผู้ปกครองเครียด</a:t>
            </a:r>
          </a:p>
          <a:p>
            <a:r>
              <a:rPr lang="th-TH" sz="16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  <a:sym typeface="Wingdings"/>
              </a:rPr>
              <a:t> </a:t>
            </a:r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การเรียนการสอนยังไม่ส่งเสริม</a:t>
            </a:r>
            <a:b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ให้นักเรียนคิดวิเคราะห์ สร้างสรรค์</a:t>
            </a:r>
            <a:endParaRPr lang="th-TH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200282" y="1174304"/>
            <a:ext cx="1887949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สภาพปัญหา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มุมมน 4"/>
          <p:cNvSpPr/>
          <p:nvPr/>
        </p:nvSpPr>
        <p:spPr>
          <a:xfrm>
            <a:off x="5796137" y="1773378"/>
            <a:ext cx="2757075" cy="2016224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224510" y="4121176"/>
            <a:ext cx="4464496" cy="2592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graphicFrame>
        <p:nvGraphicFramePr>
          <p:cNvPr id="8" name="แผนภูมิ 7"/>
          <p:cNvGraphicFramePr/>
          <p:nvPr>
            <p:extLst>
              <p:ext uri="{D42A27DB-BD31-4B8C-83A1-F6EECF244321}">
                <p14:modId xmlns:p14="http://schemas.microsoft.com/office/powerpoint/2010/main" val="1522973798"/>
              </p:ext>
            </p:extLst>
          </p:nvPr>
        </p:nvGraphicFramePr>
        <p:xfrm>
          <a:off x="2" y="4228064"/>
          <a:ext cx="2559979" cy="2204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แผนภูมิ 8"/>
          <p:cNvGraphicFramePr/>
          <p:nvPr>
            <p:extLst>
              <p:ext uri="{D42A27DB-BD31-4B8C-83A1-F6EECF244321}">
                <p14:modId xmlns:p14="http://schemas.microsoft.com/office/powerpoint/2010/main" val="1086107668"/>
              </p:ext>
            </p:extLst>
          </p:nvPr>
        </p:nvGraphicFramePr>
        <p:xfrm>
          <a:off x="1547664" y="4259533"/>
          <a:ext cx="3141342" cy="2141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91994" y="5691477"/>
            <a:ext cx="202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เรียนในห้องเรียน ๗๐</a:t>
            </a:r>
            <a:r>
              <a:rPr lang="en-US" sz="2000" b="1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%</a:t>
            </a:r>
            <a:endParaRPr lang="th-TH" sz="20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4870614" y="4121176"/>
            <a:ext cx="4195090" cy="25922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graphicFrame>
        <p:nvGraphicFramePr>
          <p:cNvPr id="11" name="แผนภูมิ 10"/>
          <p:cNvGraphicFramePr/>
          <p:nvPr>
            <p:extLst>
              <p:ext uri="{D42A27DB-BD31-4B8C-83A1-F6EECF244321}">
                <p14:modId xmlns:p14="http://schemas.microsoft.com/office/powerpoint/2010/main" val="4252182110"/>
              </p:ext>
            </p:extLst>
          </p:nvPr>
        </p:nvGraphicFramePr>
        <p:xfrm>
          <a:off x="4605644" y="4121176"/>
          <a:ext cx="2426325" cy="214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แผนภูมิ 11"/>
          <p:cNvGraphicFramePr/>
          <p:nvPr>
            <p:extLst>
              <p:ext uri="{D42A27DB-BD31-4B8C-83A1-F6EECF244321}">
                <p14:modId xmlns:p14="http://schemas.microsoft.com/office/powerpoint/2010/main" val="1227331138"/>
              </p:ext>
            </p:extLst>
          </p:nvPr>
        </p:nvGraphicFramePr>
        <p:xfrm>
          <a:off x="6372202" y="4022799"/>
          <a:ext cx="3096344" cy="2218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3" name="สี่เหลี่ยมผืนผ้ามุมมน 12"/>
          <p:cNvSpPr/>
          <p:nvPr/>
        </p:nvSpPr>
        <p:spPr>
          <a:xfrm>
            <a:off x="1034172" y="6303279"/>
            <a:ext cx="2736304" cy="4046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EEECE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ประถมศึกษา</a:t>
            </a:r>
            <a:endParaRPr lang="th-TH" b="1" dirty="0">
              <a:solidFill>
                <a:srgbClr val="EEECE1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5796136" y="6309320"/>
            <a:ext cx="2736304" cy="4046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EEECE1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มัธยมศึกษาตอนต้น</a:t>
            </a:r>
            <a:endParaRPr lang="th-TH" b="1" dirty="0">
              <a:solidFill>
                <a:srgbClr val="EEECE1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21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สี่เหลี่ยมผืนผ้ามุมมน 20"/>
          <p:cNvSpPr/>
          <p:nvPr/>
        </p:nvSpPr>
        <p:spPr>
          <a:xfrm>
            <a:off x="35168" y="4319758"/>
            <a:ext cx="2808649" cy="43204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หลักสูตรแกนกลาง</a:t>
            </a:r>
            <a:endParaRPr lang="en-US" sz="3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มุมมน 1"/>
          <p:cNvSpPr/>
          <p:nvPr/>
        </p:nvSpPr>
        <p:spPr>
          <a:xfrm>
            <a:off x="454077" y="1052736"/>
            <a:ext cx="208823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14" name="ไดอะแกรม 13"/>
          <p:cNvGraphicFramePr/>
          <p:nvPr>
            <p:extLst>
              <p:ext uri="{D42A27DB-BD31-4B8C-83A1-F6EECF244321}">
                <p14:modId xmlns:p14="http://schemas.microsoft.com/office/powerpoint/2010/main" val="3223336096"/>
              </p:ext>
            </p:extLst>
          </p:nvPr>
        </p:nvGraphicFramePr>
        <p:xfrm>
          <a:off x="2119515" y="1174304"/>
          <a:ext cx="5260798" cy="2830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6" name="ตัวเชื่อมต่อตรง 15"/>
          <p:cNvCxnSpPr/>
          <p:nvPr/>
        </p:nvCxnSpPr>
        <p:spPr>
          <a:xfrm>
            <a:off x="0" y="4149080"/>
            <a:ext cx="9144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032" y="54430"/>
            <a:ext cx="9036496" cy="9087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ลดเวลาเรียนเพิ่มเวลารู้</a:t>
            </a:r>
            <a:endParaRPr lang="th-TH" sz="5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มุมมน 20"/>
          <p:cNvSpPr/>
          <p:nvPr/>
        </p:nvSpPr>
        <p:spPr>
          <a:xfrm>
            <a:off x="56053" y="5445242"/>
            <a:ext cx="4587956" cy="5760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สอนและประเมินตามตัวชี้วัดหลักสูตร</a:t>
            </a:r>
            <a:endParaRPr lang="en-US" sz="3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สี่เหลี่ยมผืนผ้ามุมมน 20"/>
          <p:cNvSpPr/>
          <p:nvPr/>
        </p:nvSpPr>
        <p:spPr>
          <a:xfrm>
            <a:off x="2350030" y="4725162"/>
            <a:ext cx="6542450" cy="5760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ชั่วโมงการสอนวิชาหลักเท่าเดิม (ประถม ๘๔๐ ชม./ปี  ม.ต้น ๘๘๐ ชม./ปี) </a:t>
            </a:r>
            <a:endParaRPr lang="en-US" sz="2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สี่เหลี่ยมผืนผ้ามุมมน 20"/>
          <p:cNvSpPr/>
          <p:nvPr/>
        </p:nvSpPr>
        <p:spPr>
          <a:xfrm>
            <a:off x="1979712" y="5949280"/>
            <a:ext cx="6696744" cy="9087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สมรรถนะผู้เรียน ๕ ข้อ ตัวชี้วัดของกลุ่มสาระการเรียนรู้ตามหลักสูตรแกนกลาง</a:t>
            </a:r>
            <a:endParaRPr lang="en-US" sz="32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447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1070380" y="2852936"/>
            <a:ext cx="70441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แผนขับเคลื่อนโรงเรียนเครือข่ายสะเต็มศึกษา  </a:t>
            </a:r>
          </a:p>
          <a:p>
            <a:pPr algn="ctr"/>
            <a:r>
              <a:rPr lang="th-TH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ครอบคลุมทุกเขตพื้นที่การศึกษา ในทุกสังกัด</a:t>
            </a:r>
            <a:endParaRPr lang="th-TH" sz="3200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</a:t>
            </a:r>
            <a:endParaRPr lang="th-TH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9" name="รูปภาพ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01" y="4081926"/>
            <a:ext cx="2693633" cy="2612008"/>
          </a:xfrm>
          <a:prstGeom prst="rect">
            <a:avLst/>
          </a:prstGeom>
        </p:spPr>
      </p:pic>
      <p:pic>
        <p:nvPicPr>
          <p:cNvPr id="8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740" y="1412777"/>
            <a:ext cx="1829453" cy="112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4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/>
          <p:cNvSpPr/>
          <p:nvPr/>
        </p:nvSpPr>
        <p:spPr>
          <a:xfrm>
            <a:off x="467544" y="404664"/>
            <a:ext cx="7961201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4000" b="1" dirty="0" smtClean="0">
                <a:solidFill>
                  <a:srgbClr val="FF0000"/>
                </a:solidFill>
                <a:latin typeface="Angsana New" pitchFamily="18" charset="-34"/>
              </a:rPr>
              <a:t>หน่วยงานที่ดำเนินงาน </a:t>
            </a:r>
            <a:r>
              <a:rPr lang="en-US" sz="4000" b="1" dirty="0" smtClean="0">
                <a:solidFill>
                  <a:srgbClr val="FF0000"/>
                </a:solidFill>
                <a:latin typeface="Angsana New" pitchFamily="18" charset="-34"/>
              </a:rPr>
              <a:t>STEM</a:t>
            </a:r>
            <a:endParaRPr lang="th-TH" sz="4000" b="1" dirty="0" smtClean="0">
              <a:solidFill>
                <a:srgbClr val="FF0000"/>
              </a:solidFill>
              <a:latin typeface="Angsana New" pitchFamily="18" charset="-34"/>
            </a:endParaRPr>
          </a:p>
          <a:p>
            <a:endParaRPr lang="en-US" sz="2400" b="1" dirty="0" smtClean="0">
              <a:solidFill>
                <a:prstClr val="black"/>
              </a:solidFill>
              <a:latin typeface="Angsana New" pitchFamily="18" charset="-34"/>
            </a:endParaRP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สถาบันวิทยา</a:t>
            </a:r>
            <a:r>
              <a:rPr lang="th-TH" sz="2400" b="1" dirty="0" err="1" smtClean="0">
                <a:solidFill>
                  <a:prstClr val="black"/>
                </a:solidFill>
                <a:latin typeface="Angsana New" pitchFamily="18" charset="-34"/>
              </a:rPr>
              <a:t>ศาตร์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และเทคโนโลยี (</a:t>
            </a:r>
            <a:r>
              <a:rPr lang="th-TH" sz="2400" b="1" dirty="0" err="1" smtClean="0">
                <a:solidFill>
                  <a:prstClr val="black"/>
                </a:solidFill>
                <a:latin typeface="Angsana New" pitchFamily="18" charset="-34"/>
              </a:rPr>
              <a:t>สสวท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.)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13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 ศูนย์ (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91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 โรงเรียน)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สำนักงานปลัดกระทรวงวิทยาศาสตร์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17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 โรงเรียน (รับผิดชอบเฉพาะห้องเรียนวิทยาศาสตร์ จำนวน 1 ห้อง)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สำนักงานพัฒนาวิทยาศาสตร์และเทคโนโลยีแห่งชาติ (</a:t>
            </a:r>
            <a:r>
              <a:rPr lang="th-TH" sz="2400" b="1" dirty="0" err="1" smtClean="0">
                <a:solidFill>
                  <a:prstClr val="black"/>
                </a:solidFill>
                <a:latin typeface="Angsana New" pitchFamily="18" charset="-34"/>
              </a:rPr>
              <a:t>สวทช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.)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24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 โรงเรียน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สำนักงานคณะกรรมการนโยบายวิทยา</a:t>
            </a:r>
            <a:r>
              <a:rPr lang="th-TH" sz="2400" b="1" dirty="0" err="1" smtClean="0">
                <a:solidFill>
                  <a:prstClr val="black"/>
                </a:solidFill>
                <a:latin typeface="Angsana New" pitchFamily="18" charset="-34"/>
              </a:rPr>
              <a:t>ศาตร์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 เทคโนโลยีและนวัตกรรมแห่งชาติ (</a:t>
            </a:r>
            <a:r>
              <a:rPr lang="th-TH" sz="2400" b="1" dirty="0" err="1" smtClean="0">
                <a:solidFill>
                  <a:prstClr val="black"/>
                </a:solidFill>
                <a:latin typeface="Angsana New" pitchFamily="18" charset="-34"/>
              </a:rPr>
              <a:t>สว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ทน.) ผ่านเครือข่ายมหาวิทยาลัย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สำนักงานคณะกรรมการการศึกษาเอกชน (</a:t>
            </a:r>
            <a:r>
              <a:rPr lang="th-TH" sz="2400" b="1" dirty="0" err="1" smtClean="0">
                <a:solidFill>
                  <a:prstClr val="black"/>
                </a:solidFill>
                <a:latin typeface="Angsana New" pitchFamily="18" charset="-34"/>
              </a:rPr>
              <a:t>สช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.)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118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 โรงเรียน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สำนักงานคณะกรรมการการอุดมศึกษา (</a:t>
            </a:r>
            <a:r>
              <a:rPr lang="th-TH" sz="2400" b="1" dirty="0" err="1" smtClean="0">
                <a:solidFill>
                  <a:prstClr val="black"/>
                </a:solidFill>
                <a:latin typeface="Angsana New" pitchFamily="18" charset="-34"/>
              </a:rPr>
              <a:t>สกอ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.) ดำเนินงานเป็นพี่เลี้ยงให้กับโรงเรียนทั้งหมด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147 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โรงเรียน (ส่วนใหญ่เป็นกิจกรรม ลดเวลาเรียน เพิ่มเวลารู้)</a:t>
            </a:r>
          </a:p>
          <a:p>
            <a:pPr marL="457200" indent="-457200">
              <a:buFontTx/>
              <a:buAutoNum type="arabicPeriod"/>
            </a:pP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สำนักงานคณะกรรมการอาชีวศึกษา </a:t>
            </a:r>
            <a:r>
              <a:rPr lang="th-TH" sz="2400" b="1" dirty="0" smtClean="0">
                <a:solidFill>
                  <a:srgbClr val="FF0000"/>
                </a:solidFill>
                <a:latin typeface="Angsana New" pitchFamily="18" charset="-34"/>
              </a:rPr>
              <a:t>5</a:t>
            </a:r>
            <a:r>
              <a:rPr lang="th-TH" sz="2400" b="1" dirty="0" smtClean="0">
                <a:solidFill>
                  <a:prstClr val="black"/>
                </a:solidFill>
                <a:latin typeface="Angsana New" pitchFamily="18" charset="-34"/>
              </a:rPr>
              <a:t> โรงเรียน</a:t>
            </a:r>
          </a:p>
        </p:txBody>
      </p:sp>
      <p:sp>
        <p:nvSpPr>
          <p:cNvPr id="3" name="Oval 2"/>
          <p:cNvSpPr/>
          <p:nvPr/>
        </p:nvSpPr>
        <p:spPr>
          <a:xfrm>
            <a:off x="199672" y="5205670"/>
            <a:ext cx="8496944" cy="1535698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</a:rPr>
              <a:t>สพฐ.มีกลุ่มเป้าหมายขับเคลื่อนสะเต็มศึกษา </a:t>
            </a:r>
            <a:r>
              <a:rPr lang="th-TH" sz="2400" b="1" dirty="0">
                <a:solidFill>
                  <a:srgbClr val="FF0000"/>
                </a:solidFill>
                <a:latin typeface="Angsana New" pitchFamily="18" charset="-34"/>
              </a:rPr>
              <a:t>2,250</a:t>
            </a:r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</a:rPr>
              <a:t> โรงเรียน</a:t>
            </a:r>
          </a:p>
          <a:p>
            <a:pPr lvl="0"/>
            <a:r>
              <a:rPr lang="th-TH" sz="2400" b="1" dirty="0">
                <a:solidFill>
                  <a:prstClr val="black"/>
                </a:solidFill>
                <a:latin typeface="Angsana New" pitchFamily="18" charset="-34"/>
              </a:rPr>
              <a:t>โรงเรียนประชารัฐ จะเป็นส่วนหนึ่งในกลุ่มเป้าหมาย</a:t>
            </a:r>
          </a:p>
        </p:txBody>
      </p:sp>
    </p:spTree>
    <p:extLst>
      <p:ext uri="{BB962C8B-B14F-4D97-AF65-F5344CB8AC3E}">
        <p14:creationId xmlns:p14="http://schemas.microsoft.com/office/powerpoint/2010/main" val="19892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1"/>
          <p:cNvSpPr/>
          <p:nvPr/>
        </p:nvSpPr>
        <p:spPr>
          <a:xfrm>
            <a:off x="467544" y="3203170"/>
            <a:ext cx="2572437" cy="1975284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3" name="สี่เหลี่ยมผืนผ้ามุมมน 2"/>
          <p:cNvSpPr/>
          <p:nvPr/>
        </p:nvSpPr>
        <p:spPr>
          <a:xfrm>
            <a:off x="4427444" y="611961"/>
            <a:ext cx="4223438" cy="9578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7" name="สี่เหลี่ยมผืนผ้ามุมมน 6"/>
          <p:cNvSpPr/>
          <p:nvPr/>
        </p:nvSpPr>
        <p:spPr>
          <a:xfrm>
            <a:off x="4402579" y="1799099"/>
            <a:ext cx="4248302" cy="9417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4427444" y="3050820"/>
            <a:ext cx="4223437" cy="9304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4427444" y="4259204"/>
            <a:ext cx="4223437" cy="9304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4402579" y="5467588"/>
            <a:ext cx="4248301" cy="9304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4402578" y="7744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ครูปรับการเรียนเปลี่ยนวิธีสอนตามแนวทางสะเต็มศึกษาในโรงเรียน ทุกระดับชั้น </a:t>
            </a:r>
            <a:endParaRPr lang="th-TH" sz="24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427443" y="187792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สร้างแรงบันดาลใจให้กับนักเรียนเห็นความสำคัญ</a:t>
            </a:r>
            <a:br>
              <a:rPr lang="th-TH" sz="24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ของอาชีพสายสะเต็ม </a:t>
            </a:r>
            <a:endParaRPr lang="th-TH" sz="24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427443" y="314187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2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ยกระดับคุณภาพการเรียนรู้วิทยาศาสตร์ คณิตศาสตร์ </a:t>
            </a:r>
            <a:br>
              <a:rPr lang="th-TH" sz="22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และเทคโนโลยี ในโรงเรียนเครือข่ายสะเต็มศึกษา </a:t>
            </a:r>
            <a:endParaRPr lang="th-TH" sz="22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4402578" y="442464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0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 ครูและบุคลากรทางการศึกษา ได้รับการเพิ่มพูนศักยภาพ เป็นผู้นำทางวิชาการ ตามแนวทางสะเต็มศึกษา</a:t>
            </a:r>
            <a:endParaRPr lang="th-TH" sz="20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4427443" y="563302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24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สร้างกำลังคนสายอาชีพสะเต็มที่มีคุณภาพให้กับ</a:t>
            </a:r>
          </a:p>
          <a:p>
            <a:r>
              <a:rPr lang="th-TH" sz="24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ประเทศชาติ  </a:t>
            </a:r>
            <a:endParaRPr lang="th-TH" sz="24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ลูกศรขวา 15"/>
          <p:cNvSpPr/>
          <p:nvPr/>
        </p:nvSpPr>
        <p:spPr>
          <a:xfrm>
            <a:off x="3176338" y="3744019"/>
            <a:ext cx="794084" cy="805713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700450" y="3434224"/>
            <a:ext cx="2122697" cy="156966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th-TH" sz="20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</a:t>
            </a:r>
            <a:r>
              <a:rPr lang="th-TH" sz="32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สิ่งที่คาดหวัง</a:t>
            </a:r>
            <a:br>
              <a:rPr lang="th-TH" sz="32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โรงเรียนเครือข่าย</a:t>
            </a:r>
          </a:p>
          <a:p>
            <a:r>
              <a:rPr lang="th-TH" sz="3200" b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สะเต็มศึกษา </a:t>
            </a:r>
            <a:endParaRPr lang="th-TH" sz="32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238446" y="824961"/>
            <a:ext cx="4151700" cy="16927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โรงเรียนเครือข่ายสะเต็มศึกษา ๒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,</a:t>
            </a:r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๒๕๐ โรงเรียน</a:t>
            </a:r>
          </a:p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ครอบคลุมทุกเขตพื้นที่การศึกษา ๆ </a:t>
            </a:r>
          </a:p>
          <a:p>
            <a:r>
              <a:rPr lang="th-TH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เขตพื้นที่ฯ ละ ๑๐โรงเรียน</a:t>
            </a:r>
          </a:p>
          <a:p>
            <a:endParaRPr lang="th-TH" sz="3200" b="1" dirty="0">
              <a:solidFill>
                <a:srgbClr val="44546A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ลูกศรขวา 19"/>
          <p:cNvSpPr/>
          <p:nvPr/>
        </p:nvSpPr>
        <p:spPr>
          <a:xfrm rot="16200000">
            <a:off x="1451549" y="2181836"/>
            <a:ext cx="916695" cy="727970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3176338" y="2958872"/>
            <a:ext cx="9813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</a:t>
            </a:r>
          </a:p>
        </p:txBody>
      </p:sp>
      <p:sp>
        <p:nvSpPr>
          <p:cNvPr id="22" name="สี่เหลี่ยมผืนผ้า 21"/>
          <p:cNvSpPr/>
          <p:nvPr/>
        </p:nvSpPr>
        <p:spPr>
          <a:xfrm>
            <a:off x="539552" y="2308803"/>
            <a:ext cx="9396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</a:t>
            </a:r>
          </a:p>
        </p:txBody>
      </p:sp>
    </p:spTree>
    <p:extLst>
      <p:ext uri="{BB962C8B-B14F-4D97-AF65-F5344CB8AC3E}">
        <p14:creationId xmlns:p14="http://schemas.microsoft.com/office/powerpoint/2010/main" val="372254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th-TH" sz="4000" b="1" dirty="0" smtClean="0">
                <a:latin typeface="TH SarabunPSK" panose="020B0500040200020003" pitchFamily="34" charset="-34"/>
                <a:cs typeface="+mn-cs"/>
              </a:rPr>
              <a:t>ระดับโรงเรียนสะเต็มศึกษา</a:t>
            </a:r>
            <a:endParaRPr lang="th-TH" sz="4000" b="1" dirty="0">
              <a:latin typeface="TH SarabunPSK" panose="020B0500040200020003" pitchFamily="34" charset="-34"/>
              <a:cs typeface="+mn-cs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7917295"/>
              </p:ext>
            </p:extLst>
          </p:nvPr>
        </p:nvGraphicFramePr>
        <p:xfrm>
          <a:off x="457200" y="1196752"/>
          <a:ext cx="7499176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1196752"/>
            <a:ext cx="2664296" cy="20313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60363" lvl="1" indent="-2778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</a:rPr>
              <a:t>มีครูที่ผ่านการอบรมในหลักสูตรครูสะเต็มศึกษา </a:t>
            </a:r>
            <a:r>
              <a:rPr lang="en-US" sz="1400" b="1" dirty="0">
                <a:solidFill>
                  <a:prstClr val="black"/>
                </a:solidFill>
                <a:latin typeface="TH SarabunPSK" panose="020B0500040200020003" pitchFamily="34" charset="-34"/>
              </a:rPr>
              <a:t>(STEM teacher training course)</a:t>
            </a:r>
          </a:p>
          <a:p>
            <a:pPr marL="360363" lvl="1" indent="-2778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</a:rPr>
              <a:t>มีการนำตัวอย่างกิจกรรมสะเต็มศึกษาไปทดลองใช้ในชั้นเรียน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</a:endParaRPr>
          </a:p>
          <a:p>
            <a:pPr marL="360363" lvl="1" indent="-2778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</a:rPr>
              <a:t>เขียนรายงานหลังการสอน และรายงานต่อเขตพื้นที่การศึกษาที่สังกัดอยู่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</a:endParaRPr>
          </a:p>
          <a:p>
            <a:pPr marL="360363" lvl="1" indent="-277813">
              <a:buFont typeface="Arial" panose="020B0604020202020204" pitchFamily="34" charset="0"/>
              <a:buChar char="•"/>
            </a:pPr>
            <a:r>
              <a:rPr lang="th-TH" sz="1400" b="1" dirty="0">
                <a:solidFill>
                  <a:prstClr val="black"/>
                </a:solidFill>
                <a:latin typeface="TH SarabunPSK" panose="020B0500040200020003" pitchFamily="34" charset="-34"/>
              </a:rPr>
              <a:t>ผู้บริหารโรงเรียนผ่านการอบรมหลักสูตรสำหรับผู้บริหารโรงเรียนสะเต็ม</a:t>
            </a:r>
            <a:r>
              <a:rPr lang="th-TH" sz="1400" b="1" dirty="0" smtClean="0">
                <a:solidFill>
                  <a:prstClr val="black"/>
                </a:solidFill>
                <a:latin typeface="TH SarabunPSK" panose="020B0500040200020003" pitchFamily="34" charset="-34"/>
              </a:rPr>
              <a:t>ศึกษา</a:t>
            </a:r>
            <a:endParaRPr lang="en-US" sz="1400" b="1" dirty="0">
              <a:solidFill>
                <a:prstClr val="black"/>
              </a:solidFill>
              <a:latin typeface="TH SarabunPSK" panose="020B0500040200020003" pitchFamily="34" charset="-34"/>
            </a:endParaRPr>
          </a:p>
        </p:txBody>
      </p:sp>
      <p:cxnSp>
        <p:nvCxnSpPr>
          <p:cNvPr id="5" name="ตัวเชื่อมต่อตรง 4"/>
          <p:cNvCxnSpPr>
            <a:endCxn id="6" idx="2"/>
          </p:cNvCxnSpPr>
          <p:nvPr/>
        </p:nvCxnSpPr>
        <p:spPr>
          <a:xfrm flipV="1">
            <a:off x="1043608" y="3228077"/>
            <a:ext cx="468052" cy="560964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1560" y="5013176"/>
            <a:ext cx="2736303" cy="1600438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th-TH"/>
            </a:defPPr>
            <a:lvl2pPr marL="360363" lvl="1" indent="-277813">
              <a:buFont typeface="Arial" panose="020B0604020202020204" pitchFamily="34" charset="0"/>
              <a:buChar char="•"/>
              <a:defRPr sz="1400" b="1">
                <a:latin typeface="TH SarabunPSK" panose="020B0500040200020003" pitchFamily="34" charset="-34"/>
              </a:defRPr>
            </a:lvl2pPr>
          </a:lstStyle>
          <a:p>
            <a:pPr lvl="1"/>
            <a:r>
              <a:rPr lang="th-TH" dirty="0">
                <a:solidFill>
                  <a:prstClr val="black"/>
                </a:solidFill>
              </a:rPr>
              <a:t>มีครูที่ผ่านการอบรมหลักสูตรครูสะเต็มศึกษา </a:t>
            </a:r>
            <a:r>
              <a:rPr lang="en-US" dirty="0">
                <a:solidFill>
                  <a:prstClr val="black"/>
                </a:solidFill>
              </a:rPr>
              <a:t>(STEM teacher training course) </a:t>
            </a:r>
            <a:r>
              <a:rPr lang="th-TH" dirty="0">
                <a:solidFill>
                  <a:prstClr val="black"/>
                </a:solidFill>
              </a:rPr>
              <a:t>และสามารถออกแบบกิจกรรมสะเต็มศึกษาได้ถูกต้อง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th-TH" dirty="0">
                <a:solidFill>
                  <a:prstClr val="black"/>
                </a:solidFill>
              </a:rPr>
              <a:t>มีการนำกิจกรรมสะเต็มศึกษาที่ออกแบบโดยครูในโรงเรียนไปจัด</a:t>
            </a:r>
            <a:br>
              <a:rPr lang="th-TH" dirty="0">
                <a:solidFill>
                  <a:prstClr val="black"/>
                </a:solidFill>
              </a:rPr>
            </a:br>
            <a:r>
              <a:rPr lang="th-TH" dirty="0">
                <a:solidFill>
                  <a:prstClr val="black"/>
                </a:solidFill>
              </a:rPr>
              <a:t>การเรียนรู้ในชั้นเรียนทุกช่วงชั้น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ตัวเชื่อมต่อตรง 8"/>
          <p:cNvCxnSpPr/>
          <p:nvPr/>
        </p:nvCxnSpPr>
        <p:spPr>
          <a:xfrm flipV="1">
            <a:off x="2375756" y="4077072"/>
            <a:ext cx="684076" cy="938236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779912" y="4653136"/>
            <a:ext cx="2520280" cy="1600438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>
            <a:defPPr>
              <a:defRPr lang="th-TH"/>
            </a:defPPr>
            <a:lvl2pPr marL="360363" lvl="1" indent="-277813">
              <a:buFont typeface="Arial" panose="020B0604020202020204" pitchFamily="34" charset="0"/>
              <a:buChar char="•"/>
              <a:defRPr sz="1400" b="1">
                <a:latin typeface="TH SarabunPSK" panose="020B0500040200020003" pitchFamily="34" charset="-34"/>
              </a:defRPr>
            </a:lvl2pPr>
          </a:lstStyle>
          <a:p>
            <a:pPr lvl="1"/>
            <a:r>
              <a:rPr lang="th-TH" dirty="0">
                <a:solidFill>
                  <a:prstClr val="black"/>
                </a:solidFill>
              </a:rPr>
              <a:t>มีครูที่ผ่านการอบรมหลักสูตรครูสะเต็มศึกษา </a:t>
            </a:r>
            <a:r>
              <a:rPr lang="en-US" dirty="0">
                <a:solidFill>
                  <a:prstClr val="black"/>
                </a:solidFill>
              </a:rPr>
              <a:t>(STEM teacher training course) </a:t>
            </a:r>
            <a:r>
              <a:rPr lang="th-TH" dirty="0">
                <a:solidFill>
                  <a:prstClr val="black"/>
                </a:solidFill>
              </a:rPr>
              <a:t>และสามารถออกแบบกิจกรรมสะเต็มศึกษาได้ถูกต้อง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th-TH" dirty="0">
                <a:solidFill>
                  <a:prstClr val="black"/>
                </a:solidFill>
              </a:rPr>
              <a:t>มีการนำกิจกรรมสะเต็มศึกษาที่ออกแบบโดยครูในโรงเรียนไปจัดการเรียนรู้ในชั้นเรียนทุกระดับชั้น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ตัวเชื่อมต่อตรง 11"/>
          <p:cNvCxnSpPr/>
          <p:nvPr/>
        </p:nvCxnSpPr>
        <p:spPr>
          <a:xfrm flipV="1">
            <a:off x="4698014" y="3645024"/>
            <a:ext cx="342038" cy="1008112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516216" y="3852917"/>
            <a:ext cx="2493818" cy="1600438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th-TH"/>
            </a:defPPr>
            <a:lvl2pPr marL="360363" lvl="1" indent="-277813">
              <a:buFont typeface="Arial" panose="020B0604020202020204" pitchFamily="34" charset="0"/>
              <a:buChar char="•"/>
              <a:defRPr sz="1400" b="1">
                <a:latin typeface="TH SarabunPSK" panose="020B0500040200020003" pitchFamily="34" charset="-34"/>
              </a:defRPr>
            </a:lvl2pPr>
          </a:lstStyle>
          <a:p>
            <a:pPr lvl="1"/>
            <a:r>
              <a:rPr lang="th-TH" dirty="0">
                <a:solidFill>
                  <a:prstClr val="black"/>
                </a:solidFill>
              </a:rPr>
              <a:t>มีระบบบริหารจัดการ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th-TH" dirty="0">
                <a:solidFill>
                  <a:prstClr val="black"/>
                </a:solidFill>
              </a:rPr>
              <a:t>มีนโยบายการขับเคลื่อนสะเต็มศึกษาในโรงเรียนที่ชัดเจน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th-TH" dirty="0">
                <a:solidFill>
                  <a:prstClr val="black"/>
                </a:solidFill>
              </a:rPr>
              <a:t>มีแผนกลยุทธ์การดำเนินกิจกรรมสะเต็มศึกษาที่ชัดเจน</a:t>
            </a:r>
            <a:endParaRPr lang="en-US" dirty="0">
              <a:solidFill>
                <a:prstClr val="black"/>
              </a:solidFill>
            </a:endParaRPr>
          </a:p>
          <a:p>
            <a:pPr lvl="1"/>
            <a:r>
              <a:rPr lang="th-TH" dirty="0">
                <a:solidFill>
                  <a:prstClr val="black"/>
                </a:solidFill>
              </a:rPr>
              <a:t>มีผลสัมฤทธิ์ทางการเรียนของนักเรียนดีขึ้น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 flipH="1" flipV="1">
            <a:off x="6876256" y="3140968"/>
            <a:ext cx="544831" cy="734079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94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4558909"/>
              </p:ext>
            </p:extLst>
          </p:nvPr>
        </p:nvGraphicFramePr>
        <p:xfrm>
          <a:off x="457200" y="1484784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สี่เหลี่ยมผืนผ้า 1"/>
          <p:cNvSpPr/>
          <p:nvPr/>
        </p:nvSpPr>
        <p:spPr>
          <a:xfrm>
            <a:off x="467544" y="188640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</a:rPr>
              <a:t>คำสั่ง </a:t>
            </a:r>
            <a:r>
              <a:rPr lang="th-TH" b="1" dirty="0" err="1" smtClean="0">
                <a:solidFill>
                  <a:srgbClr val="FF0000"/>
                </a:solidFill>
                <a:latin typeface="Angsana New" pitchFamily="18" charset="-34"/>
              </a:rPr>
              <a:t>ศธ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</a:rPr>
              <a:t> ที่ </a:t>
            </a:r>
            <a:r>
              <a:rPr lang="th-TH" b="1" dirty="0" err="1" smtClean="0">
                <a:solidFill>
                  <a:srgbClr val="FF0000"/>
                </a:solidFill>
                <a:latin typeface="Angsana New" pitchFamily="18" charset="-34"/>
              </a:rPr>
              <a:t>สป</a:t>
            </a:r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</a:rPr>
              <a:t>. 375/2559 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</a:rPr>
              <a:t>เรื่อง แต่งตั้งคณะกรรมการนโยบายการจัดการเรียนการสอน</a:t>
            </a:r>
          </a:p>
          <a:p>
            <a:pPr algn="ctr"/>
            <a:r>
              <a:rPr lang="th-TH" b="1" dirty="0" smtClean="0">
                <a:solidFill>
                  <a:srgbClr val="FF0000"/>
                </a:solidFill>
                <a:latin typeface="Angsana New" pitchFamily="18" charset="-34"/>
              </a:rPr>
              <a:t>สะเต็มศึกษาในสถานศึกษา กระทรวงศึกษาธิการ</a:t>
            </a:r>
          </a:p>
          <a:p>
            <a:endParaRPr lang="th-TH" sz="2400" b="1" dirty="0" smtClean="0">
              <a:solidFill>
                <a:prstClr val="black"/>
              </a:solidFill>
              <a:latin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442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95538" y="1772816"/>
            <a:ext cx="8352928" cy="244827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ยุทธศาสตร์กระทรวงศึกษาธิการ</a:t>
            </a:r>
            <a:endParaRPr lang="th-TH" sz="40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461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31" y="54430"/>
            <a:ext cx="9036496" cy="9087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การใช้เครือข่ายอุดมศึกษาเป็นพี่เลี้ยง</a:t>
            </a:r>
            <a:endParaRPr lang="th-TH" sz="48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220" y="1124744"/>
            <a:ext cx="5885706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4"/>
          <p:cNvSpPr/>
          <p:nvPr/>
        </p:nvSpPr>
        <p:spPr>
          <a:xfrm>
            <a:off x="179512" y="2492897"/>
            <a:ext cx="3156658" cy="2592287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 สถาบันอุดมศึกษา</a:t>
            </a:r>
            <a:b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ลง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ไปช่วยพัฒนา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สถานศึกษา</a:t>
            </a:r>
            <a:b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ขั้น</a:t>
            </a:r>
            <a:r>
              <a:rPr lang="th-TH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พื้นฐานใน</a:t>
            </a:r>
            <a:r>
              <a:rPr lang="th-TH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พื้นที่</a:t>
            </a:r>
            <a:endParaRPr lang="th-TH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6237312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ทุกโรงเรียนต้องมีมหาวิทยาลัยพี่เลี้ยง</a:t>
            </a:r>
            <a:endParaRPr lang="th-TH" sz="20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467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มุมมน 9"/>
          <p:cNvSpPr/>
          <p:nvPr/>
        </p:nvSpPr>
        <p:spPr>
          <a:xfrm>
            <a:off x="6640009" y="3957094"/>
            <a:ext cx="1800200" cy="260998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-4352" y="549403"/>
            <a:ext cx="3618152" cy="51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40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</a:t>
            </a:r>
            <a:r>
              <a:rPr lang="en-US" sz="40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4000" b="1" dirty="0" smtClean="0">
                <a:ln w="900" cmpd="sng">
                  <a:solidFill>
                    <a:srgbClr val="4F81BD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rgbClr val="4F81BD">
                      <a:satMod val="190000"/>
                      <a:tint val="100000"/>
                      <a:alpha val="74000"/>
                    </a:srgbClr>
                  </a:inn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ครูในปัจจุบัน</a:t>
            </a:r>
            <a:endParaRPr lang="th-TH" sz="1400" b="1" dirty="0">
              <a:ln w="900" cmpd="sng">
                <a:solidFill>
                  <a:srgbClr val="4F81BD">
                    <a:satMod val="190000"/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rgbClr val="4F81BD">
                    <a:satMod val="190000"/>
                    <a:tint val="100000"/>
                    <a:alpha val="74000"/>
                  </a:srgbClr>
                </a:inn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870" y="1013827"/>
            <a:ext cx="1440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เก่งไม่นิยม</a:t>
            </a:r>
            <a:b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มาเป็นครู</a:t>
            </a:r>
          </a:p>
        </p:txBody>
      </p:sp>
      <p:sp>
        <p:nvSpPr>
          <p:cNvPr id="34" name="สี่เหลี่ยมผืนผ้ามุมมน 2"/>
          <p:cNvSpPr/>
          <p:nvPr/>
        </p:nvSpPr>
        <p:spPr>
          <a:xfrm>
            <a:off x="3208888" y="292948"/>
            <a:ext cx="1120124" cy="807103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grpSp>
        <p:nvGrpSpPr>
          <p:cNvPr id="7" name="กลุ่ม 6"/>
          <p:cNvGrpSpPr/>
          <p:nvPr/>
        </p:nvGrpSpPr>
        <p:grpSpPr>
          <a:xfrm>
            <a:off x="6078670" y="226822"/>
            <a:ext cx="2431709" cy="1756313"/>
            <a:chOff x="6377279" y="4832970"/>
            <a:chExt cx="2431709" cy="1756313"/>
          </a:xfrm>
        </p:grpSpPr>
        <p:sp>
          <p:nvSpPr>
            <p:cNvPr id="12" name="สี่เหลี่ยมผืนผ้ามุมมน 11"/>
            <p:cNvSpPr/>
            <p:nvPr/>
          </p:nvSpPr>
          <p:spPr>
            <a:xfrm>
              <a:off x="6742833" y="4832970"/>
              <a:ext cx="1700602" cy="831148"/>
            </a:xfrm>
            <a:prstGeom prst="roundRect">
              <a:avLst/>
            </a:prstGeom>
            <a:blipFill>
              <a:blip r:embed="rId4"/>
              <a:stretch>
                <a:fillRect/>
              </a:stretch>
            </a:blip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77279" y="5573620"/>
              <a:ext cx="243170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ขาดแคลนครูใน</a:t>
              </a:r>
              <a:r>
                <a:rPr lang="th-TH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บางพื้นที่โดยเฉพาะพื้นที่ห่างไกล </a:t>
              </a:r>
            </a:p>
            <a:p>
              <a:pPr algn="ctr"/>
              <a:r>
                <a:rPr lang="th-TH" sz="2000" b="1" dirty="0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ชายขอบ ทุรกันดาร </a:t>
              </a:r>
            </a:p>
          </p:txBody>
        </p:sp>
      </p:grpSp>
      <p:grpSp>
        <p:nvGrpSpPr>
          <p:cNvPr id="5" name="กลุ่ม 4"/>
          <p:cNvGrpSpPr/>
          <p:nvPr/>
        </p:nvGrpSpPr>
        <p:grpSpPr>
          <a:xfrm>
            <a:off x="4517680" y="292948"/>
            <a:ext cx="1800200" cy="1349047"/>
            <a:chOff x="3851920" y="4711143"/>
            <a:chExt cx="2088232" cy="1758886"/>
          </a:xfrm>
        </p:grpSpPr>
        <p:sp>
          <p:nvSpPr>
            <p:cNvPr id="13" name="สี่เหลี่ยมผืนผ้ามุมมน 12"/>
            <p:cNvSpPr/>
            <p:nvPr/>
          </p:nvSpPr>
          <p:spPr>
            <a:xfrm>
              <a:off x="3851920" y="4711143"/>
              <a:ext cx="2088232" cy="1008112"/>
            </a:xfrm>
            <a:prstGeom prst="roundRect">
              <a:avLst/>
            </a:prstGeom>
            <a:blipFill>
              <a:blip r:embed="rId5"/>
              <a:stretch>
                <a:fillRect/>
              </a:stretch>
            </a:blip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85963" y="5639032"/>
              <a:ext cx="18201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ขาดแคลนครู</a:t>
              </a:r>
            </a:p>
            <a:p>
              <a:pPr algn="ctr"/>
              <a:r>
                <a:rPr lang="th-TH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ในสาขาเฉพาะ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85319" y="1941443"/>
            <a:ext cx="4402934" cy="707886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th-TH"/>
            </a:defPPr>
            <a:lvl1pPr>
              <a:defRPr sz="4000"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 sz="3600" dirty="0" smtClean="0">
                <a:solidFill>
                  <a:srgbClr val="003300"/>
                </a:solidFill>
              </a:rPr>
              <a:t>โครงการ</a:t>
            </a:r>
            <a:r>
              <a:rPr lang="th-TH" sz="3600" dirty="0">
                <a:solidFill>
                  <a:srgbClr val="003300"/>
                </a:solidFill>
              </a:rPr>
              <a:t>ผลิตครูเพื่อพัฒนา</a:t>
            </a:r>
            <a:r>
              <a:rPr lang="th-TH" sz="3600" dirty="0" smtClean="0">
                <a:solidFill>
                  <a:srgbClr val="003300"/>
                </a:solidFill>
              </a:rPr>
              <a:t>ท้องถิ่น</a:t>
            </a:r>
            <a:endParaRPr lang="th-TH" sz="3600" dirty="0">
              <a:solidFill>
                <a:srgbClr val="003300"/>
              </a:solidFill>
            </a:endParaRPr>
          </a:p>
        </p:txBody>
      </p:sp>
      <p:sp>
        <p:nvSpPr>
          <p:cNvPr id="30" name="รูปห้าเหลี่ยม 29"/>
          <p:cNvSpPr/>
          <p:nvPr/>
        </p:nvSpPr>
        <p:spPr>
          <a:xfrm>
            <a:off x="503360" y="4293096"/>
            <a:ext cx="1860841" cy="905310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รูปห้าเหลี่ยม 30"/>
          <p:cNvSpPr/>
          <p:nvPr/>
        </p:nvSpPr>
        <p:spPr>
          <a:xfrm>
            <a:off x="503359" y="5350993"/>
            <a:ext cx="1926405" cy="1141915"/>
          </a:xfrm>
          <a:prstGeom prst="homePlat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Pentagon 3"/>
          <p:cNvSpPr/>
          <p:nvPr/>
        </p:nvSpPr>
        <p:spPr>
          <a:xfrm>
            <a:off x="3208585" y="2803380"/>
            <a:ext cx="2133461" cy="807682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ศึกษาระดับปริญญาตรี</a:t>
            </a:r>
          </a:p>
          <a:p>
            <a:pPr algn="ctr"/>
            <a:r>
              <a:rPr lang="th-TH" sz="2400" b="1" dirty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ในสถานศึกษาอุดมศึกษา</a:t>
            </a:r>
          </a:p>
        </p:txBody>
      </p:sp>
      <p:sp>
        <p:nvSpPr>
          <p:cNvPr id="33" name="สี่เหลี่ยมผืนผ้า 32"/>
          <p:cNvSpPr/>
          <p:nvPr/>
        </p:nvSpPr>
        <p:spPr>
          <a:xfrm>
            <a:off x="3168156" y="3756664"/>
            <a:ext cx="2267940" cy="1809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th-TH" sz="20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r>
              <a:rPr lang="th-TH" sz="20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๑.หลักสูตรครู ๕ ปี</a:t>
            </a:r>
          </a:p>
          <a:p>
            <a:r>
              <a:rPr lang="th-TH" sz="16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๑.๑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ร้อยละ ๙๕ ไม่ให้ทุน </a:t>
            </a:r>
          </a:p>
          <a:p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กู้ </a:t>
            </a:r>
            <a:r>
              <a:rPr lang="th-TH" sz="1600" b="1" dirty="0" err="1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กยส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.ได้ ๑๐๐</a:t>
            </a:r>
            <a:r>
              <a:rPr lang="en-US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%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๑.๒ ร้อยละ ๕ </a:t>
            </a:r>
            <a:r>
              <a:rPr lang="th-TH" sz="1600" b="1" u="sng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ให้</a:t>
            </a:r>
            <a:r>
              <a:rPr lang="th-TH" sz="1600" b="1" u="sng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ทุนการศึกษา</a:t>
            </a:r>
          </a:p>
          <a:p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</a:t>
            </a:r>
            <a:r>
              <a:rPr lang="th-TH" sz="1600" b="1" u="sng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เด็กชาย</a:t>
            </a:r>
            <a:r>
              <a:rPr lang="th-TH" sz="1600" b="1" u="sng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ขอบ </a:t>
            </a:r>
            <a:r>
              <a:rPr lang="th-TH" sz="1600" b="1" u="sng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๕ </a:t>
            </a:r>
            <a:r>
              <a:rPr lang="en-US" sz="1600" b="1" u="sng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% </a:t>
            </a:r>
          </a:p>
          <a:p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(๕ 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รุ่น ในปี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๕๙ - ๖๓</a:t>
            </a:r>
          </a:p>
          <a:p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       รวม ๑,๐๘๐คน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r>
              <a:rPr lang="th-TH" sz="1600" b="1" u="sng" dirty="0">
                <a:solidFill>
                  <a:schemeClr val="accent5">
                    <a:lumMod val="50000"/>
                  </a:schemeClr>
                </a:solidFill>
                <a:latin typeface="TH SarabunPSK" pitchFamily="34" charset="-34"/>
                <a:cs typeface="TH SarabunPSK" pitchFamily="34" charset="-34"/>
              </a:rPr>
              <a:t> </a:t>
            </a:r>
          </a:p>
          <a:p>
            <a:endParaRPr lang="th-TH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8" name="สี่เหลี่ยมผืนผ้า 37"/>
          <p:cNvSpPr/>
          <p:nvPr/>
        </p:nvSpPr>
        <p:spPr>
          <a:xfrm>
            <a:off x="3358339" y="5685286"/>
            <a:ext cx="2059439" cy="101727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๒</a:t>
            </a:r>
            <a:r>
              <a:rPr lang="th-TH" sz="18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.หลักสูตรประกาศนียบัตร    </a:t>
            </a:r>
          </a:p>
          <a:p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18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วิชาชีพครู(ป.บัณฑิต)</a:t>
            </a:r>
          </a:p>
          <a:p>
            <a: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(สถาบันที่เปิด ป.บัณฑิต </a:t>
            </a:r>
          </a:p>
          <a:p>
            <a: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๔๘ แห่ง ผลิตได้ ๗,๑๓๐ คน/ปี)</a:t>
            </a:r>
            <a:endParaRPr lang="th-TH" sz="1600" b="1" dirty="0">
              <a:solidFill>
                <a:srgbClr val="FF00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สี่เหลี่ยมผืนผ้า 22"/>
          <p:cNvSpPr/>
          <p:nvPr/>
        </p:nvSpPr>
        <p:spPr>
          <a:xfrm>
            <a:off x="217593" y="5161151"/>
            <a:ext cx="2272619" cy="15121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ผู้สำเร็จ </a:t>
            </a:r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ม. </a:t>
            </a:r>
            <a:r>
              <a:rPr lang="th-TH" sz="18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๖ </a:t>
            </a:r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/</a:t>
            </a:r>
            <a:r>
              <a:rPr lang="th-TH" sz="1800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ปวช</a:t>
            </a:r>
            <a:r>
              <a:rPr lang="th-TH" sz="18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 </a:t>
            </a:r>
          </a:p>
          <a:p>
            <a:pPr algn="ctr"/>
            <a:r>
              <a:rPr lang="th-TH" sz="18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หรือเทียบเท่า </a:t>
            </a:r>
            <a:r>
              <a:rPr lang="th-TH" sz="1800" b="1" dirty="0" smtClean="0">
                <a:solidFill>
                  <a:sysClr val="windowText" lastClr="000000"/>
                </a:solidFill>
                <a:latin typeface="TH SarabunPSK" pitchFamily="34" charset="-34"/>
                <a:cs typeface="TH SarabunPSK" pitchFamily="34" charset="-34"/>
              </a:rPr>
              <a:t>ปี ๕๙ - ๖๓ </a:t>
            </a:r>
            <a:endParaRPr lang="th-TH" sz="1800" b="1" dirty="0" smtClean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/>
            <a: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(เพื่อจบ ป.ตรี ปี๖๔ - ๖๘</a:t>
            </a:r>
          </a:p>
          <a:p>
            <a:pPr algn="ctr"/>
            <a: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จำนวน๒๑,๖๕๑ คน)</a:t>
            </a:r>
          </a:p>
        </p:txBody>
      </p:sp>
      <p:sp>
        <p:nvSpPr>
          <p:cNvPr id="41" name="Pentagon 3"/>
          <p:cNvSpPr/>
          <p:nvPr/>
        </p:nvSpPr>
        <p:spPr>
          <a:xfrm>
            <a:off x="1" y="3197382"/>
            <a:ext cx="2555776" cy="807682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คัดเลือก </a:t>
            </a:r>
            <a:r>
              <a:rPr lang="th-TH" sz="2400" b="1" dirty="0" err="1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นร</a:t>
            </a:r>
            <a:r>
              <a:rPr lang="th-TH" sz="2400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./</a:t>
            </a:r>
            <a:r>
              <a:rPr lang="th-TH" sz="2400" b="1" dirty="0" err="1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นศ</a:t>
            </a:r>
            <a:r>
              <a:rPr lang="th-TH" sz="2400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</a:t>
            </a:r>
          </a:p>
          <a:p>
            <a:pPr algn="ctr"/>
            <a:r>
              <a:rPr lang="th-TH" sz="2400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2400" b="1" dirty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เกรดเฉลี่ยไม่ต่ำกว่า ๓.๐๐</a:t>
            </a:r>
          </a:p>
          <a:p>
            <a:pPr algn="ctr"/>
            <a:r>
              <a:rPr lang="th-TH" sz="2400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เข้าโครงการ</a:t>
            </a:r>
          </a:p>
          <a:p>
            <a:pPr algn="ctr"/>
            <a:endParaRPr lang="th-TH" sz="2400" b="1" dirty="0">
              <a:solidFill>
                <a:srgbClr val="5D5AD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2" name="สี่เหลี่ยมผืนผ้า 41"/>
          <p:cNvSpPr/>
          <p:nvPr/>
        </p:nvSpPr>
        <p:spPr>
          <a:xfrm>
            <a:off x="113948" y="4077072"/>
            <a:ext cx="2272619" cy="1276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err="1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นศ</a:t>
            </a:r>
            <a:r>
              <a:rPr lang="th-TH" sz="1800" b="1" dirty="0" smtClean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.ปี ๑ - ๕</a:t>
            </a:r>
          </a:p>
          <a:p>
            <a:pPr algn="ctr"/>
            <a: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(เพื่อจบ ป.ตรี ปี ๕๙ - ๖๓</a:t>
            </a:r>
          </a:p>
          <a:p>
            <a:pPr algn="ctr"/>
            <a:r>
              <a:rPr lang="th-TH" sz="16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จำนวน ๒๖,๗๒๓ คน)</a:t>
            </a:r>
          </a:p>
        </p:txBody>
      </p:sp>
      <p:sp>
        <p:nvSpPr>
          <p:cNvPr id="47" name="Pentagon 3"/>
          <p:cNvSpPr/>
          <p:nvPr/>
        </p:nvSpPr>
        <p:spPr>
          <a:xfrm>
            <a:off x="6373841" y="2785203"/>
            <a:ext cx="1885548" cy="807682"/>
          </a:xfrm>
          <a:prstGeom prst="homePlate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บรรจุทดแทน</a:t>
            </a:r>
          </a:p>
          <a:p>
            <a:pPr algn="ctr"/>
            <a:r>
              <a:rPr lang="th-TH" sz="2400" b="1" dirty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อัตราครูเกษียณ</a:t>
            </a:r>
          </a:p>
          <a:p>
            <a:pPr algn="ctr"/>
            <a:r>
              <a:rPr lang="th-TH" sz="2400" b="1" dirty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ตามภูมิลำเนาเดิม</a:t>
            </a:r>
          </a:p>
          <a:p>
            <a:pPr algn="ctr"/>
            <a:r>
              <a:rPr lang="th-TH" sz="2400" b="1" dirty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(บรรจุ ปี </a:t>
            </a:r>
            <a:r>
              <a:rPr lang="th-TH" sz="2400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๕๙ - ๖๘)</a:t>
            </a:r>
            <a:endParaRPr lang="th-TH" sz="2400" b="1" dirty="0">
              <a:solidFill>
                <a:srgbClr val="5D5AD2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8" name="สี่เหลี่ยมผืนผ้ามุมมน 47"/>
          <p:cNvSpPr/>
          <p:nvPr/>
        </p:nvSpPr>
        <p:spPr>
          <a:xfrm>
            <a:off x="6809359" y="4101110"/>
            <a:ext cx="1477774" cy="53161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สพฐ</a:t>
            </a:r>
            <a:r>
              <a:rPr lang="th-TH" sz="1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๔๕,๒๒๖ อัตรา</a:t>
            </a:r>
          </a:p>
          <a:p>
            <a:pPr algn="ctr"/>
            <a:r>
              <a:rPr lang="th-TH" sz="16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(๒๕</a:t>
            </a:r>
            <a:r>
              <a:rPr lang="en-US" sz="16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16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อัตรา</a:t>
            </a:r>
            <a:r>
              <a:rPr lang="th-TH" sz="14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เกษียณ</a:t>
            </a:r>
            <a:r>
              <a:rPr lang="th-TH" sz="16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)</a:t>
            </a:r>
            <a:endParaRPr lang="th-TH" sz="1600" b="1" dirty="0">
              <a:solidFill>
                <a:srgbClr val="7030A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9" name="สี่เหลี่ยมผืนผ้ามุมมน 48"/>
          <p:cNvSpPr/>
          <p:nvPr/>
        </p:nvSpPr>
        <p:spPr>
          <a:xfrm>
            <a:off x="6809358" y="4749183"/>
            <a:ext cx="1477774" cy="53161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สอศ. </a:t>
            </a:r>
            <a:r>
              <a:rPr lang="th-TH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๒,๔๕๓ </a:t>
            </a: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อัตรา</a:t>
            </a:r>
          </a:p>
          <a:p>
            <a:pPr algn="ctr"/>
            <a:r>
              <a:rPr lang="th-TH" sz="16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(๓๕</a:t>
            </a:r>
            <a:r>
              <a:rPr lang="en-US" sz="1600" b="1" dirty="0" smtClean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% </a:t>
            </a:r>
            <a:r>
              <a:rPr lang="th-TH" sz="1600" b="1" dirty="0">
                <a:solidFill>
                  <a:srgbClr val="7030A0"/>
                </a:solidFill>
                <a:latin typeface="TH SarabunPSK" pitchFamily="34" charset="-34"/>
                <a:cs typeface="TH SarabunPSK" pitchFamily="34" charset="-34"/>
              </a:rPr>
              <a:t>อัตราเกษียณ)</a:t>
            </a:r>
          </a:p>
        </p:txBody>
      </p:sp>
      <p:sp>
        <p:nvSpPr>
          <p:cNvPr id="50" name="สี่เหลี่ยมผืนผ้ามุมมน 49"/>
          <p:cNvSpPr/>
          <p:nvPr/>
        </p:nvSpPr>
        <p:spPr>
          <a:xfrm>
            <a:off x="6809359" y="5381879"/>
            <a:ext cx="1477774" cy="30340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กทม. </a:t>
            </a:r>
            <a:r>
              <a:rPr lang="th-TH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๕๙๕ </a:t>
            </a: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อัตรา</a:t>
            </a:r>
          </a:p>
        </p:txBody>
      </p:sp>
      <p:sp>
        <p:nvSpPr>
          <p:cNvPr id="51" name="สี่เหลี่ยมผืนผ้ามุมมน 50"/>
          <p:cNvSpPr/>
          <p:nvPr/>
        </p:nvSpPr>
        <p:spPr>
          <a:xfrm>
            <a:off x="6818419" y="5801828"/>
            <a:ext cx="1477774" cy="315506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กศน</a:t>
            </a: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</a:t>
            </a:r>
            <a:r>
              <a:rPr lang="th-TH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๑๐๐ </a:t>
            </a: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อัตรา</a:t>
            </a:r>
          </a:p>
        </p:txBody>
      </p:sp>
      <p:sp>
        <p:nvSpPr>
          <p:cNvPr id="52" name="สี่เหลี่ยมผืนผ้ามุมมน 51"/>
          <p:cNvSpPr/>
          <p:nvPr/>
        </p:nvSpPr>
        <p:spPr>
          <a:xfrm>
            <a:off x="6818419" y="6189342"/>
            <a:ext cx="1621790" cy="3155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rgbClr val="FF0000"/>
                </a:solidFill>
                <a:latin typeface="TH SarabunPSK" pitchFamily="34" charset="-34"/>
                <a:cs typeface="TH SarabunPSK" pitchFamily="34" charset="-34"/>
              </a:rPr>
              <a:t>รวม  ๔๘,๓๗๔ อัตรา</a:t>
            </a:r>
          </a:p>
        </p:txBody>
      </p:sp>
      <p:sp>
        <p:nvSpPr>
          <p:cNvPr id="9" name="ลูกศรขวา 8"/>
          <p:cNvSpPr/>
          <p:nvPr/>
        </p:nvSpPr>
        <p:spPr>
          <a:xfrm>
            <a:off x="2545580" y="3197488"/>
            <a:ext cx="458827" cy="32755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sp>
        <p:nvSpPr>
          <p:cNvPr id="53" name="ลูกศรขวา 52"/>
          <p:cNvSpPr/>
          <p:nvPr/>
        </p:nvSpPr>
        <p:spPr>
          <a:xfrm>
            <a:off x="5723506" y="3189044"/>
            <a:ext cx="458827" cy="32755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rgbClr val="FF0000"/>
              </a:solidFill>
            </a:endParaRPr>
          </a:p>
        </p:txBody>
      </p:sp>
      <p:cxnSp>
        <p:nvCxnSpPr>
          <p:cNvPr id="16" name="ลูกศรเชื่อมต่อแบบตรง 15"/>
          <p:cNvCxnSpPr>
            <a:stCxn id="30" idx="3"/>
          </p:cNvCxnSpPr>
          <p:nvPr/>
        </p:nvCxnSpPr>
        <p:spPr>
          <a:xfrm flipV="1">
            <a:off x="2364201" y="4567447"/>
            <a:ext cx="803955" cy="178304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ลูกศรเชื่อมต่อแบบตรง 54"/>
          <p:cNvCxnSpPr>
            <a:stCxn id="30" idx="3"/>
            <a:endCxn id="38" idx="1"/>
          </p:cNvCxnSpPr>
          <p:nvPr/>
        </p:nvCxnSpPr>
        <p:spPr>
          <a:xfrm>
            <a:off x="2364201" y="4745751"/>
            <a:ext cx="994138" cy="1448174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ลูกศรเชื่อมต่อแบบตรง 57"/>
          <p:cNvCxnSpPr>
            <a:stCxn id="31" idx="3"/>
            <a:endCxn id="33" idx="1"/>
          </p:cNvCxnSpPr>
          <p:nvPr/>
        </p:nvCxnSpPr>
        <p:spPr>
          <a:xfrm flipV="1">
            <a:off x="2429764" y="4661441"/>
            <a:ext cx="738392" cy="1260510"/>
          </a:xfrm>
          <a:prstGeom prst="straightConnector1">
            <a:avLst/>
          </a:prstGeom>
          <a:ln w="19050">
            <a:solidFill>
              <a:schemeClr val="accent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ลูกศรเชื่อมต่อแบบตรง 59"/>
          <p:cNvCxnSpPr>
            <a:stCxn id="31" idx="3"/>
          </p:cNvCxnSpPr>
          <p:nvPr/>
        </p:nvCxnSpPr>
        <p:spPr>
          <a:xfrm>
            <a:off x="2429764" y="5921951"/>
            <a:ext cx="928576" cy="351698"/>
          </a:xfrm>
          <a:prstGeom prst="straightConnector1">
            <a:avLst/>
          </a:prstGeom>
          <a:ln w="19050">
            <a:solidFill>
              <a:schemeClr val="accent5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ลูกศรเชื่อมต่อแบบตรง 62"/>
          <p:cNvCxnSpPr>
            <a:stCxn id="33" idx="3"/>
            <a:endCxn id="10" idx="1"/>
          </p:cNvCxnSpPr>
          <p:nvPr/>
        </p:nvCxnSpPr>
        <p:spPr>
          <a:xfrm>
            <a:off x="5436096" y="4661441"/>
            <a:ext cx="1203913" cy="600645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ลูกศรเชื่อมต่อแบบตรง 64"/>
          <p:cNvCxnSpPr>
            <a:stCxn id="38" idx="3"/>
            <a:endCxn id="10" idx="1"/>
          </p:cNvCxnSpPr>
          <p:nvPr/>
        </p:nvCxnSpPr>
        <p:spPr>
          <a:xfrm flipV="1">
            <a:off x="5417778" y="5262086"/>
            <a:ext cx="1222231" cy="931839"/>
          </a:xfrm>
          <a:prstGeom prst="straightConnector1">
            <a:avLst/>
          </a:prstGeom>
          <a:ln w="19050">
            <a:solidFill>
              <a:schemeClr val="bg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สี่เหลี่ยมผืนผ้ามุมมน 70"/>
          <p:cNvSpPr/>
          <p:nvPr/>
        </p:nvSpPr>
        <p:spPr>
          <a:xfrm>
            <a:off x="6373841" y="6521908"/>
            <a:ext cx="2374623" cy="3155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rgbClr val="5D5AD2">
                    <a:lumMod val="75000"/>
                  </a:srgbClr>
                </a:solidFill>
                <a:latin typeface="TH SarabunPSK" pitchFamily="34" charset="-34"/>
                <a:cs typeface="TH SarabunPSK" pitchFamily="34" charset="-34"/>
              </a:rPr>
              <a:t>เฉพาะปี ๕๙ - ๖๐ จะได้ ๙,๒๖๔ อัตรา </a:t>
            </a:r>
          </a:p>
        </p:txBody>
      </p:sp>
    </p:spTree>
    <p:extLst>
      <p:ext uri="{BB962C8B-B14F-4D97-AF65-F5344CB8AC3E}">
        <p14:creationId xmlns:p14="http://schemas.microsoft.com/office/powerpoint/2010/main" val="341915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ชื่อเรื่อง 1"/>
          <p:cNvSpPr>
            <a:spLocks noGrp="1"/>
          </p:cNvSpPr>
          <p:nvPr>
            <p:ph type="title"/>
          </p:nvPr>
        </p:nvSpPr>
        <p:spPr>
          <a:xfrm>
            <a:off x="-108520" y="116632"/>
            <a:ext cx="9144000" cy="1154097"/>
          </a:xfrm>
        </p:spPr>
        <p:txBody>
          <a:bodyPr anchor="ctr">
            <a:noAutofit/>
          </a:bodyPr>
          <a:lstStyle/>
          <a:p>
            <a:r>
              <a:rPr 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อัตราบรรจุ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443785"/>
              </p:ext>
            </p:extLst>
          </p:nvPr>
        </p:nvGraphicFramePr>
        <p:xfrm>
          <a:off x="971600" y="1052736"/>
          <a:ext cx="7080450" cy="52120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0162"/>
                <a:gridCol w="919988"/>
                <a:gridCol w="952220"/>
                <a:gridCol w="864096"/>
                <a:gridCol w="864096"/>
                <a:gridCol w="20398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n>
                            <a:noFill/>
                          </a:ln>
                        </a:rPr>
                        <a:t>ปี พ.ศ.บรรจุ</a:t>
                      </a:r>
                      <a:endParaRPr lang="th-TH" sz="24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 smtClean="0">
                          <a:ln>
                            <a:noFill/>
                          </a:ln>
                        </a:rPr>
                        <a:t>สพฐ</a:t>
                      </a:r>
                      <a:r>
                        <a:rPr lang="th-TH" sz="2400" dirty="0" smtClean="0">
                          <a:ln>
                            <a:noFill/>
                          </a:ln>
                        </a:rPr>
                        <a:t>.</a:t>
                      </a:r>
                      <a:endParaRPr lang="th-TH" sz="24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n>
                            <a:noFill/>
                          </a:ln>
                        </a:rPr>
                        <a:t>สอศ.</a:t>
                      </a:r>
                      <a:endParaRPr lang="th-TH" sz="24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n>
                            <a:noFill/>
                          </a:ln>
                        </a:rPr>
                        <a:t>กทม.</a:t>
                      </a:r>
                      <a:endParaRPr lang="th-TH" sz="24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err="1" smtClean="0">
                          <a:ln>
                            <a:noFill/>
                          </a:ln>
                        </a:rPr>
                        <a:t>กศน</a:t>
                      </a:r>
                      <a:r>
                        <a:rPr lang="th-TH" sz="2400" dirty="0" smtClean="0">
                          <a:ln>
                            <a:noFill/>
                          </a:ln>
                        </a:rPr>
                        <a:t>.</a:t>
                      </a:r>
                      <a:endParaRPr lang="th-TH" sz="24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ln>
                            <a:noFill/>
                          </a:ln>
                        </a:rPr>
                        <a:t>รวม</a:t>
                      </a:r>
                      <a:endParaRPr lang="th-TH" sz="24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ต.ค.๕๙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๓,๘๔๕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๒๒๔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๔,๐๗๙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ต.ค.๖๐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๔,๘๓๐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๒๔๕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๕,๑๘๕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ต.ค.๖๑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๕,๑๔๔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๒๙๒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๙๕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๕,๕๔๑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ต.ค.๖๒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๕,๔๙๓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๓๓๗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๕,๙๔๐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ต.ค.๖๓</a:t>
                      </a: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๕,๕๐๔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๓๖๙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๙๕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๕,๙๗๘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ต.ค.๖๔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๕,๒๓๑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๒๙๕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๕,๖๓๖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๔,๕๗๔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๒๕๐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๔,๙๓๙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ต.ค.๖๖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๔,๐๙๑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๑๙๑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๔,๒๙๒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ต.ค.๖๗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๓,๕๕๕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๑๓๘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๓,๗๐๓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ต.ค.๖๘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๒,๙๕๙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๑๑๒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๑๐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ln>
                            <a:noFill/>
                          </a:ln>
                        </a:rPr>
                        <a:t>๓,๐๘๑</a:t>
                      </a:r>
                      <a:endParaRPr lang="th-TH" sz="2000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</a:rPr>
                        <a:t>รวม ๑๐ ปี</a:t>
                      </a:r>
                      <a:endParaRPr lang="th-TH" sz="2000" b="1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</a:rPr>
                        <a:t>๔๕,๒๒๖</a:t>
                      </a:r>
                      <a:endParaRPr lang="th-TH" sz="2000" b="1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</a:rPr>
                        <a:t>๒,๔๕๓</a:t>
                      </a:r>
                      <a:endParaRPr lang="th-TH" sz="2000" b="1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</a:rPr>
                        <a:t>๕๙๕</a:t>
                      </a:r>
                      <a:endParaRPr lang="th-TH" sz="2000" b="1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</a:rPr>
                        <a:t>๑๐๐</a:t>
                      </a:r>
                      <a:endParaRPr lang="th-TH" sz="2000" b="1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</a:rPr>
                        <a:t>๔๘,๓๗๔</a:t>
                      </a:r>
                      <a:endParaRPr lang="th-TH" sz="2000" b="1" dirty="0">
                        <a:ln>
                          <a:noFill/>
                        </a:ln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คิดเป็นร้อยละ</a:t>
                      </a:r>
                      <a:endParaRPr lang="th-TH" sz="2000" b="1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๙๓.๔๙</a:t>
                      </a:r>
                      <a:endParaRPr lang="th-TH" sz="2000" b="1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๕.๐๗</a:t>
                      </a:r>
                      <a:endParaRPr lang="th-TH" sz="2000" b="1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๑.๒๓</a:t>
                      </a:r>
                      <a:endParaRPr lang="th-TH" sz="2000" b="1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๐.๒๑</a:t>
                      </a:r>
                      <a:endParaRPr lang="th-TH" sz="2000" b="1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</a:rPr>
                        <a:t>๑๐๐</a:t>
                      </a:r>
                      <a:endParaRPr lang="th-TH" sz="2000" b="1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0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539552" y="764704"/>
            <a:ext cx="7848872" cy="54726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60070" indent="-514350">
              <a:spcBef>
                <a:spcPct val="0"/>
              </a:spcBef>
              <a:buAutoNum type="thaiNumPeriod"/>
            </a:pP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จบ</a:t>
            </a:r>
            <a:r>
              <a:rPr lang="th-TH" altLang="th-TH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การศึกษาแล้ว บรรจุในภูมิลำเนาเดิม เน้นเขตพื้นที่การศึกษาที่ตนเองมีภูมิลำเนาเป็นลำดับแรก(มีชื่อในทะเบียนบ้าน </a:t>
            </a: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 ปี </a:t>
            </a:r>
            <a:r>
              <a:rPr lang="th-TH" altLang="th-TH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ตามกฎหมายเลือกตั้ง), หากในเขตพื้นที่ไม่มีคนสมัคร จะพิจารณาผู้สมัครในจังหวัดเดียวกันเป็นลำดับต่อไป </a:t>
            </a:r>
          </a:p>
          <a:p>
            <a:pPr marL="560070" indent="-514350">
              <a:spcBef>
                <a:spcPct val="0"/>
              </a:spcBef>
              <a:buAutoNum type="thaiNumPeriod"/>
            </a:pPr>
            <a:r>
              <a:rPr lang="th-TH" alt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กรณีรับทุน ป.ตรี(เด็กชายขอบ)</a:t>
            </a: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หากผู้รับทุนขอลาออกจากการเป็น </a:t>
            </a:r>
            <a:r>
              <a:rPr lang="th-TH" altLang="th-TH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นศ</a:t>
            </a: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. หรือไม่ยอมเข้ารับราชการ ต้องชดใช้ทุนทั้งหมดพร้อมเบี้ยปรับอีก ๑ เท่า</a:t>
            </a:r>
          </a:p>
          <a:p>
            <a:pPr marL="560070" indent="-514350">
              <a:spcBef>
                <a:spcPct val="0"/>
              </a:spcBef>
              <a:buAutoNum type="thaiNumPeriod"/>
            </a:pPr>
            <a:r>
              <a:rPr lang="th-TH" alt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กรณีไม่ได้รับทุน ป.ตรี </a:t>
            </a: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หากขอลาออกจาก </a:t>
            </a:r>
            <a:r>
              <a:rPr lang="th-TH" altLang="th-TH" sz="32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นศ</a:t>
            </a: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.</a:t>
            </a:r>
            <a:r>
              <a:rPr lang="th-TH" altLang="th-TH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หรือไม่ยอมเข้ารับ</a:t>
            </a: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ราชการ ต้องชดใช้เงิน ๒๐๐,๐๐๐ บาท</a:t>
            </a:r>
          </a:p>
          <a:p>
            <a:pPr marL="560070" indent="-514350">
              <a:spcBef>
                <a:spcPct val="0"/>
              </a:spcBef>
              <a:buAutoNum type="thaiNumPeriod"/>
            </a:pP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บรรจุเป็นครูเป็นระยะเวลาไม่ต่ำกว่า ๕ ปี จึงจะมีสิทธิ์ขอย้าย</a:t>
            </a:r>
          </a:p>
          <a:p>
            <a:pPr marL="560070" indent="-514350">
              <a:spcBef>
                <a:spcPct val="0"/>
              </a:spcBef>
              <a:buAutoNum type="thaiNumPeriod"/>
            </a:pPr>
            <a:r>
              <a:rPr lang="th-TH" alt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รับราชการแล้ว ๓ ปี จึงสามารถ</a:t>
            </a:r>
            <a:r>
              <a:rPr lang="th-TH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สอบชิงทุน ป.</a:t>
            </a:r>
            <a:r>
              <a:rPr 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โทต่างประเทศ ๕๐ </a:t>
            </a:r>
            <a:r>
              <a:rPr lang="th-TH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ทุน </a:t>
            </a:r>
            <a:r>
              <a:rPr 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และทุน ป.โท ใน</a:t>
            </a:r>
            <a:r>
              <a:rPr lang="th-TH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ประเทศ </a:t>
            </a:r>
            <a:r>
              <a:rPr 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๕๐ ทุน (๑๐ </a:t>
            </a:r>
            <a:r>
              <a:rPr lang="th-TH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รุ่น ทุนปี </a:t>
            </a:r>
            <a:r>
              <a:rPr lang="th-TH" sz="32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๖๒-๗๑)</a:t>
            </a:r>
          </a:p>
          <a:p>
            <a:pPr marL="560070" indent="-514350">
              <a:spcBef>
                <a:spcPct val="0"/>
              </a:spcBef>
              <a:buAutoNum type="arabicPeriod"/>
            </a:pPr>
            <a:endParaRPr lang="th-TH" altLang="th-TH" sz="32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marL="560070" indent="-514350">
              <a:spcBef>
                <a:spcPct val="0"/>
              </a:spcBef>
              <a:buAutoNum type="arabicPeriod"/>
            </a:pPr>
            <a:endParaRPr lang="th-TH" altLang="th-TH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None/>
            </a:pPr>
            <a:endParaRPr lang="th-TH" altLang="th-TH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-180528" y="-243408"/>
            <a:ext cx="9144000" cy="1154097"/>
          </a:xfrm>
        </p:spPr>
        <p:txBody>
          <a:bodyPr anchor="ctr">
            <a:noAutofit/>
          </a:bodyPr>
          <a:lstStyle/>
          <a:p>
            <a:r>
              <a:rPr 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016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539552" y="764704"/>
            <a:ext cx="7848872" cy="547260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" indent="0">
              <a:spcBef>
                <a:spcPct val="0"/>
              </a:spcBef>
              <a:buNone/>
            </a:pPr>
            <a:r>
              <a:rPr lang="th-TH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๖. กรณี ทุน ป.โท ในประเทศ 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มีข้อผูกพัน ต้องปฏิบัติงานเป็นเวลา ๑ เท่าของเวลารับทุน(๒ปี) หากไม่ปฏิบัติงาน ต้องชดใช้ทุนทั้งหมดพร้อมเบี้ยปรับอีก ๑ เท่า</a:t>
            </a:r>
          </a:p>
          <a:p>
            <a:pPr marL="45720" indent="0">
              <a:spcBef>
                <a:spcPct val="0"/>
              </a:spcBef>
              <a:buNone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๗. </a:t>
            </a:r>
            <a:r>
              <a:rPr lang="th-TH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 </a:t>
            </a:r>
            <a:r>
              <a:rPr lang="th-TH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ทุน ป.โท </a:t>
            </a:r>
            <a:r>
              <a:rPr lang="th-TH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ต่างประเทศ </a:t>
            </a: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มีข้อผูกพัน ต้องปฏิบัติงานเป็นเวลา 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 </a:t>
            </a: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เท่าของเวลารับ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ทุน(๔ปี) </a:t>
            </a:r>
            <a:r>
              <a:rPr lang="th-TH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หากไม่ปฏิบัติงาน ต้องชดใช้ทุนทั้งหมดพร้อมเบี้ยปรับอีก 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 เท่า</a:t>
            </a:r>
            <a:endParaRPr lang="th-TH" sz="28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marL="45720" indent="0">
              <a:spcBef>
                <a:spcPct val="0"/>
              </a:spcBef>
              <a:buNone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๘. กลุ่มเป้าหมายในการรับเข้าโครงการ</a:t>
            </a:r>
          </a:p>
          <a:p>
            <a:pPr marL="502920" lvl="2" indent="0">
              <a:spcBef>
                <a:spcPct val="0"/>
              </a:spcBef>
              <a:buNone/>
            </a:pPr>
            <a:r>
              <a:rPr lang="th-TH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๘.๑ รับ </a:t>
            </a:r>
            <a:r>
              <a:rPr lang="th-TH" sz="24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นศ</a:t>
            </a:r>
            <a:r>
              <a:rPr lang="th-TH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. เรียนหลักสูตรครู ๕ ปี ในคณะ ครุศาสตร์/ศึกษาศาสตร์/ครุศาสตร์อุตสาหกรรม</a:t>
            </a:r>
          </a:p>
          <a:p>
            <a:pPr marL="502920" lvl="2" indent="0">
              <a:spcBef>
                <a:spcPct val="0"/>
              </a:spcBef>
              <a:buNone/>
            </a:pPr>
            <a:r>
              <a:rPr lang="th-TH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๘.๒ รับ </a:t>
            </a:r>
            <a:r>
              <a:rPr lang="th-TH" sz="24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นศ</a:t>
            </a:r>
            <a:r>
              <a:rPr lang="th-TH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.ที่จบสายวิชาชีพ แล้วต่อ ป.บัณฑิต ในสาขาวิชาขาดแคลน คือ </a:t>
            </a:r>
          </a:p>
          <a:p>
            <a:pPr lvl="2">
              <a:spcBef>
                <a:spcPct val="0"/>
              </a:spcBef>
            </a:pPr>
            <a:r>
              <a:rPr lang="th-TH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สาชาช่าง วิชาชีพ ต่างๆ เช่น ช่างยนต์ ช่างเครื่องกลโรงงาน เกษตรกรรม การประมง เป็นต้น</a:t>
            </a:r>
          </a:p>
          <a:p>
            <a:pPr lvl="2">
              <a:spcBef>
                <a:spcPct val="0"/>
              </a:spcBef>
            </a:pPr>
            <a:r>
              <a:rPr lang="th-TH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สาขาด้านวิศวกรรมศาสตร์ เช่น โยธา ไฟฟ้า </a:t>
            </a:r>
            <a:r>
              <a:rPr lang="th-TH" sz="24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อุตสาหการ</a:t>
            </a:r>
            <a:endParaRPr lang="th-TH" sz="2400" b="1" dirty="0" smtClean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lvl="2">
              <a:spcBef>
                <a:spcPct val="0"/>
              </a:spcBef>
            </a:pPr>
            <a:r>
              <a:rPr lang="th-TH" sz="24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สาขา คณิตศาสตร์ ฟิสิกส์ เคมี ชีววิทยา ภาษาต่างประเทศ(อังกฤษ ฝรั่งเศส เยอรมัน เป็นต้น)</a:t>
            </a:r>
          </a:p>
          <a:p>
            <a:pPr marL="45720" indent="0">
              <a:spcBef>
                <a:spcPct val="0"/>
              </a:spcBef>
              <a:buNone/>
            </a:pP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๙. กรณีกู้ </a:t>
            </a:r>
            <a:r>
              <a:rPr lang="th-TH" sz="2800" b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กยส</a:t>
            </a:r>
            <a:r>
              <a:rPr lang="th-TH" sz="2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ต้องทำสัญญายินยอมให้หักเงินเดือนล่วงหน้า</a:t>
            </a:r>
            <a:endParaRPr lang="th-TH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marL="560070" indent="-514350">
              <a:spcBef>
                <a:spcPct val="0"/>
              </a:spcBef>
              <a:buAutoNum type="arabicPeriod"/>
            </a:pPr>
            <a:endParaRPr lang="th-TH" altLang="th-TH" sz="2800" b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 marL="560070" indent="-514350">
              <a:spcBef>
                <a:spcPct val="0"/>
              </a:spcBef>
              <a:buAutoNum type="arabicPeriod"/>
            </a:pPr>
            <a:endParaRPr lang="th-TH" altLang="th-TH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  <a:p>
            <a:pPr>
              <a:spcBef>
                <a:spcPct val="0"/>
              </a:spcBef>
              <a:buNone/>
            </a:pPr>
            <a:endParaRPr lang="th-TH" altLang="th-TH" sz="28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-180528" y="-243408"/>
            <a:ext cx="9144000" cy="1154097"/>
          </a:xfrm>
        </p:spPr>
        <p:txBody>
          <a:bodyPr anchor="ctr">
            <a:noAutofit/>
          </a:bodyPr>
          <a:lstStyle/>
          <a:p>
            <a:r>
              <a:rPr lang="th-TH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เงื่อนไข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79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5031" y="54430"/>
            <a:ext cx="9036496" cy="9087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ยกระดับการเรียนรู้ภาษาอังกฤษ</a:t>
            </a:r>
            <a:endParaRPr lang="th-TH" sz="5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1560" y="1340768"/>
            <a:ext cx="7164288" cy="43682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33363" indent="-2333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สร้างมาตรฐานภาษาอังกฤษ (</a:t>
            </a:r>
            <a:r>
              <a:rPr lang="en-US" sz="3200" b="1" dirty="0" smtClean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CEFR Thai</a:t>
            </a:r>
            <a:r>
              <a:rPr lang="th-TH" sz="3200" b="1" dirty="0" smtClean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en-US" sz="3200" b="1" dirty="0" smtClean="0">
              <a:solidFill>
                <a:srgbClr val="EEECE1">
                  <a:lumMod val="1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เพิ่มปริมาณและคุณภาพครูสอน (</a:t>
            </a:r>
            <a:r>
              <a:rPr lang="en-US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Boot  Camp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ภาษาอังกฤษระดับการศึกษาขั้นพื้นฐาน</a:t>
            </a:r>
          </a:p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- ติดตามผลการสอนของครูหลังผ่านการอบรม</a:t>
            </a:r>
          </a:p>
          <a:p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- ขยายผลไปยังโรงเรียนอื่นในพื้นที่</a:t>
            </a:r>
            <a:endParaRPr lang="th-TH" sz="3200" b="1" dirty="0" smtClean="0">
              <a:solidFill>
                <a:srgbClr val="EEECE1">
                  <a:lumMod val="1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33363" indent="-2333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สื่อการเรียนรู้ภาษาอังกฤษ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การเรียนรู้ด้วยตนเองจากสื่อต่างๆ 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th-TH" sz="3200" b="1" dirty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การสร้างแรงจูงใจ/สร้างสภาพแวดล้อมในและนอกโรงเรียน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th-TH" sz="3200" b="1" dirty="0" smtClean="0">
                <a:solidFill>
                  <a:srgbClr val="EEECE1">
                    <a:lumMod val="1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เน้นการใช้งาน พูด ฟัง อ่าน เขียน</a:t>
            </a:r>
            <a:endParaRPr lang="en-US" sz="3200" b="1" dirty="0">
              <a:solidFill>
                <a:srgbClr val="EEECE1">
                  <a:lumMod val="10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ผลการค้นหารูปภาพสำหรับ english language teach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775" y="2366273"/>
            <a:ext cx="1720596" cy="115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ผลการค้นหารูปภาพสำหรับ english make opportunit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895" y="5445224"/>
            <a:ext cx="1995760" cy="1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1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759432"/>
            <a:ext cx="8437645" cy="388843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/>
            <a:r>
              <a:rPr lang="th-TH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จัดทีมศึกษานิเทศก์ กำกับติดตามช่วยเหลือโรงเรียนทุกโรง</a:t>
            </a:r>
          </a:p>
          <a:p>
            <a:pPr marL="0"/>
            <a:r>
              <a:rPr lang="th-TH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ใช้วิธีสอนให้นักเรียนรู้จักพยัญชนะ สระ วรรณยุกต์ และประสม</a:t>
            </a:r>
            <a:r>
              <a:rPr lang="th-TH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คำ</a:t>
            </a:r>
            <a:br>
              <a:rPr lang="th-TH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ที่เรียกว่า </a:t>
            </a:r>
            <a:r>
              <a:rPr lang="th-TH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“แจกลูกสะกดคำ”</a:t>
            </a:r>
          </a:p>
          <a:p>
            <a:pPr marL="0"/>
            <a:r>
              <a:rPr lang="th-TH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ใช้วิธีสอนภาษาไทยตามแนวทางพัฒนาสมอง </a:t>
            </a:r>
            <a:r>
              <a:rPr lang="en-US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“BBL”</a:t>
            </a:r>
          </a:p>
          <a:p>
            <a:pPr marL="0"/>
            <a:r>
              <a:rPr lang="en-US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ใช้บันไดห้าขั้น หาเรื่องให้สนุก แจกลูกสะกดคำ อ่านย้ำนำวิถี </a:t>
            </a:r>
            <a:r>
              <a:rPr lang="th-TH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คัด</a:t>
            </a:r>
            <a:r>
              <a:rPr lang="th-TH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ลายมือถูกวิธี </a:t>
            </a:r>
            <a:r>
              <a:rPr lang="th-TH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เขียนตามคำบอกทุกวัน</a:t>
            </a:r>
          </a:p>
        </p:txBody>
      </p:sp>
      <p:sp>
        <p:nvSpPr>
          <p:cNvPr id="5" name="Rectangle 4"/>
          <p:cNvSpPr/>
          <p:nvPr/>
        </p:nvSpPr>
        <p:spPr>
          <a:xfrm>
            <a:off x="45031" y="54430"/>
            <a:ext cx="9036496" cy="908720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การอ่านออกเขียนได้</a:t>
            </a:r>
            <a:endParaRPr lang="th-TH" sz="5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3528" y="1196752"/>
            <a:ext cx="6696744" cy="86409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เด็ก ป. 1 โรงเรียน</a:t>
            </a:r>
            <a:r>
              <a:rPr lang="th-TH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ประถมศึกษา</a:t>
            </a:r>
            <a:r>
              <a:rPr lang="th-TH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ทุกโรง ต้องอ่านออกเขียนได้</a:t>
            </a:r>
            <a:endParaRPr lang="th-TH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5928" y="5805264"/>
            <a:ext cx="8344544" cy="8640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ระบบการประเมิน เช่น ประเมินการสอนที่ผ่านมาของครูจากผลสอบ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NT</a:t>
            </a: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ป.</a:t>
            </a:r>
            <a:r>
              <a:rPr lang="th-TH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๓ </a:t>
            </a: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และ </a:t>
            </a:r>
            <a:r>
              <a:rPr lang="en-US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O-net </a:t>
            </a:r>
            <a:r>
              <a:rPr lang="th-TH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ป.๖ วิชาภาษาไทย ของนักเรียน</a:t>
            </a:r>
            <a:endParaRPr lang="th-TH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21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th-TH" sz="6000" dirty="0" smtClean="0">
                <a:solidFill>
                  <a:schemeClr val="tx2"/>
                </a:solidFill>
              </a:rPr>
              <a:t>นโยบายซ้ำชั้น</a:t>
            </a:r>
            <a:endParaRPr lang="en-GB" sz="6000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5328592"/>
          </a:xfrm>
        </p:spPr>
        <p:txBody>
          <a:bodyPr/>
          <a:lstStyle/>
          <a:p>
            <a:pPr marL="0" indent="0">
              <a:buNone/>
            </a:pPr>
            <a:r>
              <a:rPr lang="th-TH" sz="4000" b="1" u="sng" dirty="0" smtClean="0"/>
              <a:t>แนวปฏิบัติการวัดและประเมินผลการเรียนรู้</a:t>
            </a:r>
          </a:p>
          <a:p>
            <a:pPr marL="0" indent="0">
              <a:buNone/>
            </a:pPr>
            <a:r>
              <a:rPr lang="th-TH" sz="4000" b="1" u="sng" dirty="0" smtClean="0"/>
              <a:t>ตามหลักสูตรแกนกลาง </a:t>
            </a:r>
          </a:p>
          <a:p>
            <a:pPr>
              <a:buFont typeface="Wingdings" pitchFamily="2" charset="2"/>
              <a:buChar char="ü"/>
            </a:pPr>
            <a:r>
              <a:rPr lang="th-TH" sz="3600" dirty="0" smtClean="0"/>
              <a:t>ให้มีการเรียนซ้ำชั้นตามสภาพจริง </a:t>
            </a:r>
            <a:r>
              <a:rPr lang="th-TH" sz="3600" u="sng" dirty="0" smtClean="0"/>
              <a:t>ไม่ผ่านชั้นไหนเรียนซ้ำชั้น</a:t>
            </a:r>
            <a:r>
              <a:rPr lang="th-TH" sz="3600" dirty="0" smtClean="0"/>
              <a:t>นั้น  ทั้งนี้ ให้เน้นเพิ่ม ป.๑ – ป.๒ โดยเฉพาะ</a:t>
            </a:r>
            <a:r>
              <a:rPr lang="th-TH" sz="3600" u="sng" dirty="0" smtClean="0"/>
              <a:t>วิชาภาษาไทย</a:t>
            </a:r>
            <a:r>
              <a:rPr lang="th-TH" sz="3600" dirty="0" smtClean="0"/>
              <a:t>และ</a:t>
            </a:r>
            <a:r>
              <a:rPr lang="th-TH" sz="3600" u="sng" dirty="0" smtClean="0"/>
              <a:t>คณิตศาสตร์</a:t>
            </a:r>
            <a:r>
              <a:rPr lang="th-TH" sz="3600" dirty="0" smtClean="0"/>
              <a:t> ที่ผู้เรียนต้องอ่านออกเขียนได้ และคิดเลขได้  </a:t>
            </a:r>
          </a:p>
          <a:p>
            <a:pPr>
              <a:buFont typeface="Wingdings" pitchFamily="2" charset="2"/>
              <a:buChar char="ü"/>
            </a:pPr>
            <a:r>
              <a:rPr lang="th-TH" sz="3600" u="sng" dirty="0" smtClean="0"/>
              <a:t>ต้องสอนซ่อมเสริม</a:t>
            </a:r>
            <a:r>
              <a:rPr lang="th-TH" sz="3600" dirty="0" smtClean="0"/>
              <a:t>เพื่อช่วยเหลือผู้เรียน ก่อนพิจารณาซ้ำชั้น</a:t>
            </a:r>
          </a:p>
          <a:p>
            <a:pPr>
              <a:buFont typeface="Wingdings" pitchFamily="2" charset="2"/>
              <a:buChar char="ü"/>
            </a:pPr>
            <a:r>
              <a:rPr lang="th-TH" sz="3600" dirty="0" smtClean="0"/>
              <a:t>ให้สถานศึกษา</a:t>
            </a:r>
            <a:r>
              <a:rPr lang="th-TH" sz="3600" u="sng" dirty="0" smtClean="0"/>
              <a:t>ตั้งคณะกรรมการเพื่อพิจารณา </a:t>
            </a:r>
            <a:r>
              <a:rPr lang="th-TH" sz="3600" dirty="0" smtClean="0"/>
              <a:t>ว่าผู้เรียนควรซ้ำชั้นหรือไม่ สถานศึกษาควร</a:t>
            </a:r>
            <a:r>
              <a:rPr lang="th-TH" sz="3600" u="sng" dirty="0" smtClean="0"/>
              <a:t>แจ้งให้ผู้ปกครองและผู้เรียนให้ทราบเหตุผล</a:t>
            </a:r>
            <a:endParaRPr lang="en-GB" sz="3600" u="sng" dirty="0"/>
          </a:p>
        </p:txBody>
      </p:sp>
    </p:spTree>
    <p:extLst>
      <p:ext uri="{BB962C8B-B14F-4D97-AF65-F5344CB8AC3E}">
        <p14:creationId xmlns:p14="http://schemas.microsoft.com/office/powerpoint/2010/main" val="96472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8370" y="0"/>
            <a:ext cx="1274210" cy="57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1"/>
          <p:cNvSpPr txBox="1">
            <a:spLocks noChangeArrowheads="1"/>
          </p:cNvSpPr>
          <p:nvPr/>
        </p:nvSpPr>
        <p:spPr bwMode="auto">
          <a:xfrm>
            <a:off x="0" y="0"/>
            <a:ext cx="7815446" cy="536005"/>
          </a:xfrm>
          <a:prstGeom prst="rect">
            <a:avLst/>
          </a:prstGeom>
          <a:solidFill>
            <a:srgbClr val="227E12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th-TH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โครงสร้างประชารัฐ </a:t>
            </a:r>
            <a:r>
              <a:rPr lang="en-US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12 </a:t>
            </a:r>
            <a:r>
              <a:rPr lang="th-TH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กลุ่ม</a:t>
            </a:r>
          </a:p>
        </p:txBody>
      </p:sp>
      <p:pic>
        <p:nvPicPr>
          <p:cNvPr id="18436" name="Picture 1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939" y="641777"/>
            <a:ext cx="7815446" cy="581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28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27584" y="980728"/>
            <a:ext cx="7416824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คณะทำงานร่วมรัฐ-เอกชน-ประชาชน (คณะกรรมการสานพลังประชารัฐ)</a:t>
            </a: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704382"/>
              </p:ext>
            </p:extLst>
          </p:nvPr>
        </p:nvGraphicFramePr>
        <p:xfrm>
          <a:off x="24307" y="1655832"/>
          <a:ext cx="9144000" cy="520216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9144000"/>
              </a:tblGrid>
              <a:tr h="432048">
                <a:tc>
                  <a:txBody>
                    <a:bodyPr/>
                    <a:lstStyle/>
                    <a:p>
                      <a:r>
                        <a:rPr lang="th-TH" sz="19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คณะทำงานด้านการยกระดับนวัตกรรมและผลิตภาพ (รมว. </a:t>
                      </a:r>
                      <a:r>
                        <a:rPr lang="th-TH" sz="19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วท</a:t>
                      </a:r>
                      <a:r>
                        <a:rPr lang="th-TH" sz="19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9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: </a:t>
                      </a:r>
                      <a:r>
                        <a:rPr lang="th-TH" sz="19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คุณกานต์ ตระกูล</a:t>
                      </a:r>
                      <a:r>
                        <a:rPr lang="th-TH" sz="19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ฮุน</a:t>
                      </a:r>
                      <a:r>
                        <a:rPr lang="th-TH" sz="19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900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.ปูนซีเมนต์ไทย))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คณะทำงานด้านการดึงดูดการลงทุนและการพัฒนาโครงสร้างพื้นฐานของประเทศ (</a:t>
                      </a:r>
                      <a:r>
                        <a:rPr lang="th-TH" sz="1900" b="1" kern="1200" dirty="0" err="1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รมว.กค</a:t>
                      </a:r>
                      <a:r>
                        <a:rPr lang="th-TH" sz="19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.: คุณชาติ</a:t>
                      </a:r>
                      <a:r>
                        <a:rPr lang="th-TH" sz="1900" b="1" kern="1200" dirty="0" err="1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ศิริ</a:t>
                      </a:r>
                      <a:r>
                        <a:rPr lang="th-TH" sz="19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900" b="1" kern="1200" dirty="0" err="1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โสภณพ</a:t>
                      </a:r>
                      <a:r>
                        <a:rPr lang="th-TH" sz="19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นิช (</a:t>
                      </a:r>
                      <a:r>
                        <a:rPr lang="th-TH" sz="1900" b="1" kern="1200" dirty="0" err="1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.ธนาคารกรุงเทพ))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คณะทำงานด้านการส่งเสริมวิสาหกิจขนาดกลางและขนาดย่อมและวิสาหกิจเริ่มต้น (</a:t>
                      </a:r>
                      <a:r>
                        <a:rPr lang="th-TH" sz="1900" b="1" kern="1200" dirty="0" err="1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รมช.พณ</a:t>
                      </a:r>
                      <a:r>
                        <a:rPr lang="th-TH" sz="1900" b="1" kern="1200" dirty="0" smtClean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.: คุณสุพันธุ์ มงคลสุธี (ประธานสภาอุตสาหกรรมแห่งประเทศไทย))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คณะทำงานด้านการยกระดับคุณภาพวิชาชีพ (</a:t>
                      </a:r>
                      <a:r>
                        <a:rPr lang="en-US" sz="19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Competitive Workforce)</a:t>
                      </a:r>
                      <a:r>
                        <a:rPr lang="th-TH" sz="19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(รมว.ศธ.: คุณรุ่งโรจน์ รังสิโยภาส (</a:t>
                      </a:r>
                      <a:r>
                        <a:rPr lang="th-TH" sz="1900" b="1" dirty="0" err="1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.ปูนซีเมนต์ไทย))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คณะทำงานด้านการพัฒนาเศรษฐกิจฐานรากและประชารัฐ   (รมว.มท.: คุณ</a:t>
                      </a:r>
                      <a:r>
                        <a:rPr lang="th-TH" sz="1900" b="1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ฐาปน</a:t>
                      </a:r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สิริ</a:t>
                      </a:r>
                      <a:r>
                        <a:rPr lang="th-TH" sz="1900" b="1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วัฒน</a:t>
                      </a:r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ภักดี (</a:t>
                      </a:r>
                      <a:r>
                        <a:rPr lang="th-TH" sz="1900" b="1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.ไทย</a:t>
                      </a:r>
                      <a:r>
                        <a:rPr lang="th-TH" sz="1900" b="1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เบฟเวอเรจ</a:t>
                      </a:r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คณะทำงานด้านการส่งเสริมการท่องเที่ยวและ </a:t>
                      </a:r>
                      <a:r>
                        <a:rPr lang="en-US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MICE</a:t>
                      </a:r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(รมว.กก. : คุณ</a:t>
                      </a:r>
                      <a:r>
                        <a:rPr lang="th-TH" sz="1900" b="1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กลินท์</a:t>
                      </a:r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สารสิน (</a:t>
                      </a:r>
                      <a:r>
                        <a:rPr lang="th-TH" sz="1900" b="1" dirty="0" err="1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1" dirty="0" smtClean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.ปูนซีเมนต์ไทย))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คณะทำงานด้านการส่งเสริมการส่งออกและการลงทุนในต่างประเทศ    (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รมว.พณ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.: คุณสนั่น อังอุบลกุล (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.ศรีไทยซุปเปอร์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แวร์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คณะทำงานด้าน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พัฒนาคลัสเตอร์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ภาคอุตสาหกรรมแห่งอนาคต  </a:t>
                      </a:r>
                      <a:r>
                        <a:rPr lang="th-TH" sz="19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(รมว.อก.: คุณประเสริฐ บุญสัมพันธ์ (</a:t>
                      </a:r>
                      <a:r>
                        <a:rPr lang="th-TH" sz="19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.พีทีที โก</a:t>
                      </a:r>
                      <a:r>
                        <a:rPr lang="th-TH" sz="19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ลบอล</a:t>
                      </a:r>
                      <a:r>
                        <a:rPr lang="th-TH" sz="19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9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เค</a:t>
                      </a:r>
                      <a:r>
                        <a:rPr lang="th-TH" sz="19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</a:t>
                      </a:r>
                      <a:r>
                        <a:rPr lang="th-TH" sz="1900" b="0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คอล</a:t>
                      </a:r>
                      <a:r>
                        <a:rPr lang="th-TH" sz="1900" b="0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คณะทำงานด้านการปรับแก้กฎหมายและกลไกภาครัฐ (ท่านรองนายกฯ ดร.วิษณุ เครืองาม: คุณกานต์ ตระกูล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ฮุน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.ปูนซีเมนต์ไทย))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คณะทำงานด้านการพัฒนาการเกษตรสมัยใหม่( 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รมว.กษ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.: คุณอิสระ ว่องกุศลกิจ (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บจก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.น้ำตาลมิตรผล))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คณะทำงานด้านการศึกษาพื้นฐานและการพัฒนาผู้นำ(รมว.ศธ.: คุณศุภชัย เจียร</a:t>
                      </a:r>
                      <a:r>
                        <a:rPr lang="th-TH" sz="1900" b="1" dirty="0" err="1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วนนท์</a:t>
                      </a:r>
                      <a:r>
                        <a:rPr lang="th-TH" sz="19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900" b="1" dirty="0" err="1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บมจ</a:t>
                      </a:r>
                      <a:r>
                        <a:rPr lang="th-TH" sz="1900" b="1" dirty="0" smtClean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เครือเจริญโภคภัณฑ์))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คณะทำงานด้านการสร้างรายได้และการกระตุ้นการใช้จ่ายของประเทศ  ( 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รมว.กค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.: คุณทศ จิ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ราธิวัฒน์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บจก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.กลุ่ม</a:t>
                      </a:r>
                      <a:r>
                        <a:rPr lang="th-TH" sz="1900" b="1" dirty="0" err="1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เซ็นทรัล</a:t>
                      </a:r>
                      <a:r>
                        <a:rPr lang="th-TH" sz="1900" b="1" dirty="0" smtClean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7748" y="64705"/>
            <a:ext cx="9036496" cy="772007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โครงการโรงเรียนประชารัฐ</a:t>
            </a:r>
            <a:endParaRPr lang="th-TH" sz="5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755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13357" y="-27384"/>
            <a:ext cx="8352928" cy="516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72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</a:t>
            </a:r>
            <a:r>
              <a:rPr lang="th-TH" sz="4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1F497D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ระเด็นปัญหาของการศึกษาไทย</a:t>
            </a:r>
          </a:p>
        </p:txBody>
      </p:sp>
      <p:sp>
        <p:nvSpPr>
          <p:cNvPr id="5" name="Rounded Rectangle 6"/>
          <p:cNvSpPr/>
          <p:nvPr/>
        </p:nvSpPr>
        <p:spPr>
          <a:xfrm>
            <a:off x="5298792" y="3846734"/>
            <a:ext cx="1758094" cy="1238453"/>
          </a:xfrm>
          <a:prstGeom prst="round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๔</a:t>
            </a:r>
          </a:p>
          <a:p>
            <a:pPr algn="ctr"/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การประเมิน</a:t>
            </a:r>
          </a:p>
          <a:p>
            <a:pPr algn="ctr"/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และการพัฒนามาตรฐานการศึกษา</a:t>
            </a:r>
            <a:endParaRPr lang="en-US" sz="20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6" name="Rounded Rectangle 7"/>
          <p:cNvSpPr/>
          <p:nvPr/>
        </p:nvSpPr>
        <p:spPr>
          <a:xfrm>
            <a:off x="1560229" y="3933056"/>
            <a:ext cx="1800200" cy="1044116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๕</a:t>
            </a:r>
          </a:p>
          <a:p>
            <a:pPr algn="ctr"/>
            <a:r>
              <a:rPr lang="th-TH" sz="24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การบริหารจัดการ</a:t>
            </a:r>
            <a:endParaRPr lang="en-US" sz="24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7" name="Rounded Rectangle 18"/>
          <p:cNvSpPr/>
          <p:nvPr/>
        </p:nvSpPr>
        <p:spPr>
          <a:xfrm>
            <a:off x="5226284" y="2730004"/>
            <a:ext cx="1830603" cy="920210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๓</a:t>
            </a:r>
          </a:p>
          <a:p>
            <a:pPr algn="ctr"/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การผลิต พัฒนากำลังคนและงานวิจัย </a:t>
            </a:r>
          </a:p>
        </p:txBody>
      </p:sp>
      <p:sp>
        <p:nvSpPr>
          <p:cNvPr id="8" name="Rounded Rectangle 167"/>
          <p:cNvSpPr/>
          <p:nvPr/>
        </p:nvSpPr>
        <p:spPr>
          <a:xfrm>
            <a:off x="1653858" y="2492896"/>
            <a:ext cx="1737185" cy="1224134"/>
          </a:xfrm>
          <a:prstGeom prst="roundRect">
            <a:avLst/>
          </a:prstGeom>
          <a:noFill/>
          <a:ln>
            <a:solidFill>
              <a:srgbClr val="66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๒</a:t>
            </a:r>
            <a:br>
              <a:rPr lang="th-TH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</a:br>
            <a:r>
              <a:rPr lang="th-TH" sz="2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การผลิตและพัฒนาครู</a:t>
            </a:r>
            <a:endParaRPr lang="en-US" sz="24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9" name="Rounded Rectangle 168"/>
          <p:cNvSpPr/>
          <p:nvPr/>
        </p:nvSpPr>
        <p:spPr>
          <a:xfrm>
            <a:off x="3530440" y="1772816"/>
            <a:ext cx="1737185" cy="1008112"/>
          </a:xfrm>
          <a:prstGeom prst="roundRect">
            <a:avLst/>
          </a:prstGeom>
          <a:noFill/>
          <a:ln>
            <a:solidFill>
              <a:srgbClr val="6633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๑</a:t>
            </a:r>
          </a:p>
          <a:p>
            <a:pPr algn="ctr"/>
            <a:r>
              <a:rPr lang="th-TH" sz="2000" b="1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หลักสูตรและกระบวนการเรียนรู้</a:t>
            </a:r>
            <a:endParaRPr lang="en-US" sz="2000" b="1" dirty="0"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10" name="Rounded Rectangle 127"/>
          <p:cNvSpPr/>
          <p:nvPr/>
        </p:nvSpPr>
        <p:spPr>
          <a:xfrm>
            <a:off x="3419882" y="5010645"/>
            <a:ext cx="1818151" cy="996699"/>
          </a:xfrm>
          <a:prstGeom prst="roundRect">
            <a:avLst/>
          </a:prstGeom>
          <a:noFill/>
          <a:ln>
            <a:solidFill>
              <a:srgbClr val="FF0066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๖</a:t>
            </a:r>
            <a:br>
              <a:rPr lang="th-TH" sz="2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ICT </a:t>
            </a:r>
            <a:r>
              <a:rPr lang="th-TH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เพื่อการศึกษา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1" name="Rectangle 16"/>
          <p:cNvSpPr/>
          <p:nvPr/>
        </p:nvSpPr>
        <p:spPr>
          <a:xfrm>
            <a:off x="2163299" y="719351"/>
            <a:ext cx="1300200" cy="291645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เด็กเครียด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2" name="Rounded Rectangle 149"/>
          <p:cNvSpPr/>
          <p:nvPr/>
        </p:nvSpPr>
        <p:spPr>
          <a:xfrm>
            <a:off x="4731850" y="1175084"/>
            <a:ext cx="1615621" cy="433817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กระบวนการเรียนรู้ไม่พัฒนาทักษะเด็ก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3" name="Rounded Rectangle 157"/>
          <p:cNvSpPr/>
          <p:nvPr/>
        </p:nvSpPr>
        <p:spPr>
          <a:xfrm>
            <a:off x="6403424" y="627358"/>
            <a:ext cx="784669" cy="974741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การเรียนภาษาอังกฤษ</a:t>
            </a:r>
            <a:b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</a:br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ขาดมาตรฐาน</a:t>
            </a:r>
          </a:p>
        </p:txBody>
      </p:sp>
      <p:sp>
        <p:nvSpPr>
          <p:cNvPr id="24" name="Rectangle 159"/>
          <p:cNvSpPr/>
          <p:nvPr/>
        </p:nvSpPr>
        <p:spPr>
          <a:xfrm>
            <a:off x="3521923" y="1174473"/>
            <a:ext cx="1152128" cy="401337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เด็กเรียนเยอะ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5" name="Rectangle 164"/>
          <p:cNvSpPr/>
          <p:nvPr/>
        </p:nvSpPr>
        <p:spPr>
          <a:xfrm>
            <a:off x="2163299" y="1061814"/>
            <a:ext cx="1300200" cy="509159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เด็กไม่มีความสุขกับการเรียน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6" name="Rectangle 164"/>
          <p:cNvSpPr/>
          <p:nvPr/>
        </p:nvSpPr>
        <p:spPr>
          <a:xfrm>
            <a:off x="4724459" y="673717"/>
            <a:ext cx="1623003" cy="462637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เนื้อหาไม่สอดคล้องกับบริบทของสังคมที่เปลี่ยนแปลง</a:t>
            </a:r>
          </a:p>
        </p:txBody>
      </p:sp>
      <p:sp>
        <p:nvSpPr>
          <p:cNvPr id="27" name="Rectangle 164"/>
          <p:cNvSpPr/>
          <p:nvPr/>
        </p:nvSpPr>
        <p:spPr>
          <a:xfrm>
            <a:off x="3521923" y="716514"/>
            <a:ext cx="1152128" cy="401337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ผลสัมฤทธิ์ต่ำ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8" name="Rounded Rectangle 12"/>
          <p:cNvSpPr/>
          <p:nvPr/>
        </p:nvSpPr>
        <p:spPr>
          <a:xfrm>
            <a:off x="171287" y="2948522"/>
            <a:ext cx="1247821" cy="38343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ครูไม่เก่ง</a:t>
            </a:r>
            <a:endParaRPr lang="en-US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29" name="Rounded Rectangle 13">
            <a:hlinkClick r:id="" action="ppaction://noaction"/>
          </p:cNvPr>
          <p:cNvSpPr/>
          <p:nvPr/>
        </p:nvSpPr>
        <p:spPr>
          <a:xfrm>
            <a:off x="145887" y="1652899"/>
            <a:ext cx="1316764" cy="5469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ครูไม่ครบชั้น </a:t>
            </a:r>
          </a:p>
          <a:p>
            <a:pPr algn="ctr"/>
            <a:r>
              <a:rPr lang="th-TH" sz="18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สอนไม่ตรงเอก</a:t>
            </a:r>
            <a:endParaRPr lang="en-US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0" name="Rounded Rectangle 14"/>
          <p:cNvSpPr/>
          <p:nvPr/>
        </p:nvSpPr>
        <p:spPr>
          <a:xfrm>
            <a:off x="145506" y="1149396"/>
            <a:ext cx="1286303" cy="4215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ภาระงานเยอะ</a:t>
            </a:r>
            <a:endParaRPr lang="en-US" sz="18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1" name="Rounded Rectangle 15"/>
          <p:cNvSpPr/>
          <p:nvPr/>
        </p:nvSpPr>
        <p:spPr>
          <a:xfrm>
            <a:off x="152064" y="2279476"/>
            <a:ext cx="1286303" cy="59629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ครูขาดขวัญ</a:t>
            </a:r>
          </a:p>
          <a:p>
            <a:pPr algn="ctr"/>
            <a:r>
              <a:rPr lang="th-TH" sz="1800" b="1" dirty="0">
                <a:solidFill>
                  <a:srgbClr val="663300"/>
                </a:solidFill>
                <a:latin typeface="TH SarabunPSK" pitchFamily="34" charset="-34"/>
                <a:cs typeface="TH SarabunPSK" pitchFamily="34" charset="-34"/>
              </a:rPr>
              <a:t>และกำลังใจ</a:t>
            </a:r>
            <a:endParaRPr lang="en-US" sz="1800" b="1" dirty="0">
              <a:solidFill>
                <a:srgbClr val="66330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2" name="Rounded Rectangle 12"/>
          <p:cNvSpPr/>
          <p:nvPr/>
        </p:nvSpPr>
        <p:spPr>
          <a:xfrm>
            <a:off x="7337266" y="990456"/>
            <a:ext cx="833989" cy="10998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ขาดกำลังแรงงานสายวิชาชีพ</a:t>
            </a:r>
            <a:endParaRPr lang="en-US" sz="18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3" name="Rounded Rectangle 149"/>
          <p:cNvSpPr/>
          <p:nvPr/>
        </p:nvSpPr>
        <p:spPr>
          <a:xfrm>
            <a:off x="7294648" y="2256571"/>
            <a:ext cx="1763792" cy="8074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มาตรฐานฝีมือ</a:t>
            </a:r>
            <a:b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</a:br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ยังไม่เป็นที่ยอมรับ</a:t>
            </a:r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จากสถานประกอบการ</a:t>
            </a:r>
            <a:endParaRPr lang="en-US" sz="18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4" name="Rounded Rectangle 157"/>
          <p:cNvSpPr/>
          <p:nvPr/>
        </p:nvSpPr>
        <p:spPr>
          <a:xfrm>
            <a:off x="7315246" y="3136650"/>
            <a:ext cx="1759352" cy="79665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การผลิตบัณฑิต</a:t>
            </a:r>
          </a:p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ในสาขาวิชาที่ไม่เป็นไปตามความต้องการของประเทศ</a:t>
            </a:r>
          </a:p>
        </p:txBody>
      </p:sp>
      <p:sp>
        <p:nvSpPr>
          <p:cNvPr id="35" name="Rounded Rectangle 397"/>
          <p:cNvSpPr/>
          <p:nvPr/>
        </p:nvSpPr>
        <p:spPr>
          <a:xfrm>
            <a:off x="8238159" y="988623"/>
            <a:ext cx="785647" cy="10889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งานวิจัยไม่สามารถนำไปใช้งานได้จริง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36" name="Rounded Rectangle 18"/>
          <p:cNvSpPr/>
          <p:nvPr/>
        </p:nvSpPr>
        <p:spPr>
          <a:xfrm>
            <a:off x="2075546" y="6250122"/>
            <a:ext cx="954564" cy="374335"/>
          </a:xfrm>
          <a:prstGeom prst="rect">
            <a:avLst/>
          </a:prstGeom>
          <a:solidFill>
            <a:srgbClr val="FF9999"/>
          </a:soli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ไม่ทั่วถึง</a:t>
            </a:r>
          </a:p>
        </p:txBody>
      </p:sp>
      <p:sp>
        <p:nvSpPr>
          <p:cNvPr id="37" name="Rounded Rectangle 18"/>
          <p:cNvSpPr/>
          <p:nvPr/>
        </p:nvSpPr>
        <p:spPr>
          <a:xfrm>
            <a:off x="3070711" y="6255396"/>
            <a:ext cx="943207" cy="356629"/>
          </a:xfrm>
          <a:prstGeom prst="rect">
            <a:avLst/>
          </a:prstGeom>
          <a:solidFill>
            <a:srgbClr val="FF9999"/>
          </a:soli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ทับซ้อน</a:t>
            </a:r>
          </a:p>
        </p:txBody>
      </p:sp>
      <p:sp>
        <p:nvSpPr>
          <p:cNvPr id="38" name="Rounded Rectangle 18"/>
          <p:cNvSpPr/>
          <p:nvPr/>
        </p:nvSpPr>
        <p:spPr>
          <a:xfrm>
            <a:off x="2098330" y="5280391"/>
            <a:ext cx="1224476" cy="359545"/>
          </a:xfrm>
          <a:prstGeom prst="rect">
            <a:avLst/>
          </a:prstGeom>
          <a:solidFill>
            <a:srgbClr val="FF9999"/>
          </a:soli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ขาดความเสถียร</a:t>
            </a:r>
          </a:p>
        </p:txBody>
      </p:sp>
      <p:sp>
        <p:nvSpPr>
          <p:cNvPr id="39" name="Rounded Rectangle 18"/>
          <p:cNvSpPr/>
          <p:nvPr/>
        </p:nvSpPr>
        <p:spPr>
          <a:xfrm>
            <a:off x="4066199" y="6240721"/>
            <a:ext cx="1331287" cy="369066"/>
          </a:xfrm>
          <a:prstGeom prst="rect">
            <a:avLst/>
          </a:prstGeom>
          <a:solidFill>
            <a:srgbClr val="FF9999"/>
          </a:soli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ขาดการบูร</a:t>
            </a:r>
            <a:r>
              <a:rPr lang="th-TH" sz="16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ณา</a:t>
            </a:r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</a:p>
        </p:txBody>
      </p:sp>
      <p:sp>
        <p:nvSpPr>
          <p:cNvPr id="40" name="Rounded Rectangle 18"/>
          <p:cNvSpPr/>
          <p:nvPr/>
        </p:nvSpPr>
        <p:spPr>
          <a:xfrm>
            <a:off x="2073405" y="5748873"/>
            <a:ext cx="1262100" cy="337090"/>
          </a:xfrm>
          <a:prstGeom prst="rect">
            <a:avLst/>
          </a:prstGeom>
          <a:solidFill>
            <a:srgbClr val="FF9999"/>
          </a:soli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ไม่ทันสมัย</a:t>
            </a:r>
          </a:p>
        </p:txBody>
      </p:sp>
      <p:sp>
        <p:nvSpPr>
          <p:cNvPr id="41" name="Rounded Rectangle 18"/>
          <p:cNvSpPr/>
          <p:nvPr/>
        </p:nvSpPr>
        <p:spPr>
          <a:xfrm>
            <a:off x="5368514" y="5380491"/>
            <a:ext cx="1331287" cy="517897"/>
          </a:xfrm>
          <a:prstGeom prst="rect">
            <a:avLst/>
          </a:prstGeom>
          <a:solidFill>
            <a:srgbClr val="FF9999"/>
          </a:soli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ไม่ได้นำข้อมูลมาใช้ในการตัดสินใจ</a:t>
            </a:r>
          </a:p>
        </p:txBody>
      </p:sp>
      <p:sp>
        <p:nvSpPr>
          <p:cNvPr id="42" name="Rounded Rectangle 18"/>
          <p:cNvSpPr/>
          <p:nvPr/>
        </p:nvSpPr>
        <p:spPr>
          <a:xfrm>
            <a:off x="5464472" y="6062150"/>
            <a:ext cx="1331287" cy="517897"/>
          </a:xfrm>
          <a:prstGeom prst="rect">
            <a:avLst/>
          </a:prstGeom>
          <a:solidFill>
            <a:srgbClr val="FF9999"/>
          </a:solidFill>
          <a:ln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 ผลิตแต่ไม่เผยแพร่และนำไปใช้</a:t>
            </a:r>
          </a:p>
        </p:txBody>
      </p:sp>
      <p:sp>
        <p:nvSpPr>
          <p:cNvPr id="43" name="Rounded Rectangle 149"/>
          <p:cNvSpPr/>
          <p:nvPr/>
        </p:nvSpPr>
        <p:spPr>
          <a:xfrm>
            <a:off x="7262679" y="5250957"/>
            <a:ext cx="755471" cy="1234682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ระบบการศึกษาต่อในแต่ละระดับ</a:t>
            </a:r>
            <a:endParaRPr lang="en-US" sz="18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4" name="Rounded Rectangle 397"/>
          <p:cNvSpPr/>
          <p:nvPr/>
        </p:nvSpPr>
        <p:spPr>
          <a:xfrm>
            <a:off x="7285025" y="4789880"/>
            <a:ext cx="1729149" cy="380731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การประเมินสถานศึกษา</a:t>
            </a:r>
            <a:endParaRPr lang="en-US" sz="18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5" name="Rounded Rectangle 157"/>
          <p:cNvSpPr/>
          <p:nvPr/>
        </p:nvSpPr>
        <p:spPr>
          <a:xfrm>
            <a:off x="7282665" y="4332789"/>
            <a:ext cx="1719526" cy="405682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การประเมินครู</a:t>
            </a:r>
          </a:p>
        </p:txBody>
      </p:sp>
      <p:sp>
        <p:nvSpPr>
          <p:cNvPr id="46" name="Rounded Rectangle 12"/>
          <p:cNvSpPr/>
          <p:nvPr/>
        </p:nvSpPr>
        <p:spPr>
          <a:xfrm>
            <a:off x="8087645" y="5250976"/>
            <a:ext cx="936153" cy="1234683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ประเมินผลสัมฤทธิ์ของผู้เรียน</a:t>
            </a:r>
            <a:endParaRPr lang="en-US" sz="18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0" name="Rounded Rectangle 149"/>
          <p:cNvSpPr/>
          <p:nvPr/>
        </p:nvSpPr>
        <p:spPr>
          <a:xfrm>
            <a:off x="173273" y="5621965"/>
            <a:ext cx="1222429" cy="92726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ระบบงบประมาณ</a:t>
            </a:r>
          </a:p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  <a:sym typeface="Helvetica Light"/>
              </a:rPr>
              <a:t>ที่ไม่สอดคล้องต่อการดำเนินงาน</a:t>
            </a:r>
            <a:endParaRPr lang="en-US" sz="16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1" name="Rounded Rectangle 157"/>
          <p:cNvSpPr/>
          <p:nvPr/>
        </p:nvSpPr>
        <p:spPr>
          <a:xfrm>
            <a:off x="177473" y="4939730"/>
            <a:ext cx="1222429" cy="59140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6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การกำกับดูแลขาดประสิทธิภาพ</a:t>
            </a:r>
          </a:p>
        </p:txBody>
      </p:sp>
      <p:sp>
        <p:nvSpPr>
          <p:cNvPr id="52" name="Rounded Rectangle 397"/>
          <p:cNvSpPr/>
          <p:nvPr/>
        </p:nvSpPr>
        <p:spPr>
          <a:xfrm>
            <a:off x="160577" y="4227930"/>
            <a:ext cx="1222429" cy="62877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การกระจายอำนาจ</a:t>
            </a:r>
            <a:endParaRPr lang="en-US" sz="1800" b="1" dirty="0">
              <a:solidFill>
                <a:prstClr val="black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53" name="Rounded Rectangle 153"/>
          <p:cNvSpPr/>
          <p:nvPr/>
        </p:nvSpPr>
        <p:spPr>
          <a:xfrm>
            <a:off x="162563" y="3534977"/>
            <a:ext cx="1222429" cy="6235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ขาดการ</a:t>
            </a:r>
          </a:p>
          <a:p>
            <a:pPr algn="ctr"/>
            <a:r>
              <a:rPr lang="th-TH" sz="1800" b="1" dirty="0" err="1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บูรณา</a:t>
            </a:r>
            <a:r>
              <a:rPr lang="th-TH" sz="1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</a:t>
            </a:r>
          </a:p>
        </p:txBody>
      </p:sp>
      <p:cxnSp>
        <p:nvCxnSpPr>
          <p:cNvPr id="56" name="ตัวเชื่อมต่อตรง 55"/>
          <p:cNvCxnSpPr/>
          <p:nvPr/>
        </p:nvCxnSpPr>
        <p:spPr>
          <a:xfrm>
            <a:off x="1462651" y="3846731"/>
            <a:ext cx="0" cy="239399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ตัวเชื่อมต่อตรง 57"/>
          <p:cNvCxnSpPr>
            <a:stCxn id="52" idx="3"/>
          </p:cNvCxnSpPr>
          <p:nvPr/>
        </p:nvCxnSpPr>
        <p:spPr>
          <a:xfrm>
            <a:off x="1383010" y="4542315"/>
            <a:ext cx="177229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ตัวเชื่อมต่อตรง 59"/>
          <p:cNvCxnSpPr>
            <a:stCxn id="53" idx="3"/>
          </p:cNvCxnSpPr>
          <p:nvPr/>
        </p:nvCxnSpPr>
        <p:spPr>
          <a:xfrm>
            <a:off x="1384985" y="3846731"/>
            <a:ext cx="7766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ตัวเชื่อมต่อตรง 61"/>
          <p:cNvCxnSpPr/>
          <p:nvPr/>
        </p:nvCxnSpPr>
        <p:spPr>
          <a:xfrm flipH="1">
            <a:off x="1383000" y="6240741"/>
            <a:ext cx="55366" cy="9381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ตัวเชื่อมต่อตรง 63"/>
          <p:cNvCxnSpPr>
            <a:stCxn id="51" idx="3"/>
            <a:endCxn id="51" idx="3"/>
          </p:cNvCxnSpPr>
          <p:nvPr/>
        </p:nvCxnSpPr>
        <p:spPr>
          <a:xfrm>
            <a:off x="1399892" y="52354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ตัวเชื่อมต่อตรง 65"/>
          <p:cNvCxnSpPr>
            <a:stCxn id="51" idx="3"/>
          </p:cNvCxnSpPr>
          <p:nvPr/>
        </p:nvCxnSpPr>
        <p:spPr>
          <a:xfrm>
            <a:off x="1399893" y="5235412"/>
            <a:ext cx="71722" cy="2769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ตัวเชื่อมต่อตรง 67"/>
          <p:cNvCxnSpPr/>
          <p:nvPr/>
        </p:nvCxnSpPr>
        <p:spPr>
          <a:xfrm>
            <a:off x="1534829" y="1360164"/>
            <a:ext cx="0" cy="1792774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ตัวเชื่อมต่อตรง 69"/>
          <p:cNvCxnSpPr>
            <a:stCxn id="28" idx="3"/>
          </p:cNvCxnSpPr>
          <p:nvPr/>
        </p:nvCxnSpPr>
        <p:spPr>
          <a:xfrm>
            <a:off x="1419117" y="3140238"/>
            <a:ext cx="20413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ตัวเชื่อมต่อตรง 71"/>
          <p:cNvCxnSpPr>
            <a:stCxn id="30" idx="3"/>
          </p:cNvCxnSpPr>
          <p:nvPr/>
        </p:nvCxnSpPr>
        <p:spPr>
          <a:xfrm flipV="1">
            <a:off x="1431809" y="1360184"/>
            <a:ext cx="128421" cy="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ตัวเชื่อมต่อตรง 77"/>
          <p:cNvCxnSpPr>
            <a:stCxn id="29" idx="3"/>
          </p:cNvCxnSpPr>
          <p:nvPr/>
        </p:nvCxnSpPr>
        <p:spPr>
          <a:xfrm>
            <a:off x="1462653" y="1926396"/>
            <a:ext cx="7217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ตัวเชื่อมต่อตรง 81"/>
          <p:cNvCxnSpPr>
            <a:stCxn id="31" idx="3"/>
          </p:cNvCxnSpPr>
          <p:nvPr/>
        </p:nvCxnSpPr>
        <p:spPr>
          <a:xfrm flipV="1">
            <a:off x="1438367" y="2577623"/>
            <a:ext cx="121863" cy="1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ตัวเชื่อมต่อตรง 83"/>
          <p:cNvCxnSpPr/>
          <p:nvPr/>
        </p:nvCxnSpPr>
        <p:spPr>
          <a:xfrm>
            <a:off x="1867390" y="1696616"/>
            <a:ext cx="4928369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>
            <a:stCxn id="24" idx="2"/>
          </p:cNvCxnSpPr>
          <p:nvPr/>
        </p:nvCxnSpPr>
        <p:spPr>
          <a:xfrm>
            <a:off x="4097986" y="1575790"/>
            <a:ext cx="0" cy="19702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>
            <a:stCxn id="25" idx="2"/>
          </p:cNvCxnSpPr>
          <p:nvPr/>
        </p:nvCxnSpPr>
        <p:spPr>
          <a:xfrm>
            <a:off x="2813399" y="1570973"/>
            <a:ext cx="0" cy="125663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ตัวเชื่อมต่อตรง 89"/>
          <p:cNvCxnSpPr>
            <a:stCxn id="23" idx="2"/>
            <a:endCxn id="23" idx="2"/>
          </p:cNvCxnSpPr>
          <p:nvPr/>
        </p:nvCxnSpPr>
        <p:spPr>
          <a:xfrm>
            <a:off x="6795749" y="16020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ตัวเชื่อมต่อตรง 91"/>
          <p:cNvCxnSpPr>
            <a:stCxn id="22" idx="2"/>
          </p:cNvCxnSpPr>
          <p:nvPr/>
        </p:nvCxnSpPr>
        <p:spPr>
          <a:xfrm flipH="1">
            <a:off x="5539660" y="1608901"/>
            <a:ext cx="1" cy="87735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ตัวเชื่อมต่อตรง 93"/>
          <p:cNvCxnSpPr/>
          <p:nvPr/>
        </p:nvCxnSpPr>
        <p:spPr>
          <a:xfrm>
            <a:off x="6795749" y="1576698"/>
            <a:ext cx="0" cy="11991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ตัวเชื่อมต่อตรง 95"/>
          <p:cNvCxnSpPr/>
          <p:nvPr/>
        </p:nvCxnSpPr>
        <p:spPr>
          <a:xfrm>
            <a:off x="7188083" y="1652748"/>
            <a:ext cx="0" cy="188316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ตัวเชื่อมต่อตรง 97"/>
          <p:cNvCxnSpPr>
            <a:stCxn id="7" idx="3"/>
          </p:cNvCxnSpPr>
          <p:nvPr/>
        </p:nvCxnSpPr>
        <p:spPr>
          <a:xfrm>
            <a:off x="7056886" y="3190109"/>
            <a:ext cx="131198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ตัวเชื่อมต่อตรง 103"/>
          <p:cNvCxnSpPr/>
          <p:nvPr/>
        </p:nvCxnSpPr>
        <p:spPr>
          <a:xfrm>
            <a:off x="7188085" y="2168860"/>
            <a:ext cx="1367636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ตัวเชื่อมต่อตรง 105"/>
          <p:cNvCxnSpPr/>
          <p:nvPr/>
        </p:nvCxnSpPr>
        <p:spPr>
          <a:xfrm flipV="1">
            <a:off x="8555719" y="2077581"/>
            <a:ext cx="0" cy="9128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ตัวเชื่อมต่อตรง 107"/>
          <p:cNvCxnSpPr>
            <a:endCxn id="34" idx="1"/>
          </p:cNvCxnSpPr>
          <p:nvPr/>
        </p:nvCxnSpPr>
        <p:spPr>
          <a:xfrm>
            <a:off x="7158293" y="3534977"/>
            <a:ext cx="15696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ตัวเชื่อมต่อตรง 111"/>
          <p:cNvCxnSpPr>
            <a:endCxn id="33" idx="1"/>
          </p:cNvCxnSpPr>
          <p:nvPr/>
        </p:nvCxnSpPr>
        <p:spPr>
          <a:xfrm>
            <a:off x="7188084" y="2660314"/>
            <a:ext cx="106564" cy="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ตัวเชื่อมต่อตรง 113"/>
          <p:cNvCxnSpPr>
            <a:stCxn id="5" idx="3"/>
            <a:endCxn id="45" idx="1"/>
          </p:cNvCxnSpPr>
          <p:nvPr/>
        </p:nvCxnSpPr>
        <p:spPr>
          <a:xfrm>
            <a:off x="7056888" y="4465958"/>
            <a:ext cx="225778" cy="69672"/>
          </a:xfrm>
          <a:prstGeom prst="line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16" name="ตัวเชื่อมต่อตรง 115"/>
          <p:cNvCxnSpPr/>
          <p:nvPr/>
        </p:nvCxnSpPr>
        <p:spPr>
          <a:xfrm>
            <a:off x="7164288" y="4542335"/>
            <a:ext cx="0" cy="1519815"/>
          </a:xfrm>
          <a:prstGeom prst="line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18" name="ตัวเชื่อมต่อตรง 117"/>
          <p:cNvCxnSpPr>
            <a:endCxn id="44" idx="1"/>
          </p:cNvCxnSpPr>
          <p:nvPr/>
        </p:nvCxnSpPr>
        <p:spPr>
          <a:xfrm>
            <a:off x="7158284" y="4980245"/>
            <a:ext cx="126741" cy="1"/>
          </a:xfrm>
          <a:prstGeom prst="line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20" name="ตัวเชื่อมต่อตรง 119"/>
          <p:cNvCxnSpPr/>
          <p:nvPr/>
        </p:nvCxnSpPr>
        <p:spPr>
          <a:xfrm>
            <a:off x="7158283" y="6085578"/>
            <a:ext cx="78480" cy="16996"/>
          </a:xfrm>
          <a:prstGeom prst="line">
            <a:avLst/>
          </a:prstGeom>
          <a:solidFill>
            <a:srgbClr val="FFFF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cxnSp>
      <p:cxnSp>
        <p:nvCxnSpPr>
          <p:cNvPr id="122" name="ตัวเชื่อมต่อตรง 121"/>
          <p:cNvCxnSpPr/>
          <p:nvPr/>
        </p:nvCxnSpPr>
        <p:spPr>
          <a:xfrm flipV="1">
            <a:off x="2877653" y="6163169"/>
            <a:ext cx="2490861" cy="292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ตัวเชื่อมต่อตรง 124"/>
          <p:cNvCxnSpPr/>
          <p:nvPr/>
        </p:nvCxnSpPr>
        <p:spPr>
          <a:xfrm>
            <a:off x="5298792" y="5658489"/>
            <a:ext cx="0" cy="507605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ตัวเชื่อมต่อตรง 126"/>
          <p:cNvCxnSpPr>
            <a:stCxn id="10" idx="2"/>
          </p:cNvCxnSpPr>
          <p:nvPr/>
        </p:nvCxnSpPr>
        <p:spPr>
          <a:xfrm flipH="1">
            <a:off x="4328957" y="6007344"/>
            <a:ext cx="1" cy="13814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ตัวเชื่อมต่อตรง 128"/>
          <p:cNvCxnSpPr/>
          <p:nvPr/>
        </p:nvCxnSpPr>
        <p:spPr>
          <a:xfrm>
            <a:off x="2877651" y="6085598"/>
            <a:ext cx="0" cy="155143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ตัวเชื่อมต่อตรง 130"/>
          <p:cNvCxnSpPr>
            <a:endCxn id="37" idx="0"/>
          </p:cNvCxnSpPr>
          <p:nvPr/>
        </p:nvCxnSpPr>
        <p:spPr>
          <a:xfrm>
            <a:off x="3542314" y="6171667"/>
            <a:ext cx="1" cy="83729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ตัวเชื่อมต่อตรง 134"/>
          <p:cNvCxnSpPr/>
          <p:nvPr/>
        </p:nvCxnSpPr>
        <p:spPr>
          <a:xfrm>
            <a:off x="5298792" y="6163149"/>
            <a:ext cx="16567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ตัวเชื่อมต่อตรง 136"/>
          <p:cNvCxnSpPr/>
          <p:nvPr/>
        </p:nvCxnSpPr>
        <p:spPr>
          <a:xfrm>
            <a:off x="2877651" y="5658469"/>
            <a:ext cx="0" cy="90404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ตัวเชื่อมต่อตรง 138"/>
          <p:cNvCxnSpPr>
            <a:stCxn id="21" idx="2"/>
            <a:endCxn id="25" idx="0"/>
          </p:cNvCxnSpPr>
          <p:nvPr/>
        </p:nvCxnSpPr>
        <p:spPr>
          <a:xfrm>
            <a:off x="2813399" y="1010994"/>
            <a:ext cx="0" cy="50800"/>
          </a:xfrm>
          <a:prstGeom prst="line">
            <a:avLst/>
          </a:prstGeom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ตัวเชื่อมต่อตรง 140"/>
          <p:cNvCxnSpPr>
            <a:stCxn id="27" idx="2"/>
            <a:endCxn id="24" idx="0"/>
          </p:cNvCxnSpPr>
          <p:nvPr/>
        </p:nvCxnSpPr>
        <p:spPr>
          <a:xfrm>
            <a:off x="4097986" y="1117849"/>
            <a:ext cx="0" cy="56604"/>
          </a:xfrm>
          <a:prstGeom prst="line">
            <a:avLst/>
          </a:prstGeom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ตัวเชื่อมต่อตรง 142"/>
          <p:cNvCxnSpPr>
            <a:stCxn id="26" idx="2"/>
            <a:endCxn id="22" idx="0"/>
          </p:cNvCxnSpPr>
          <p:nvPr/>
        </p:nvCxnSpPr>
        <p:spPr>
          <a:xfrm>
            <a:off x="5535970" y="1136373"/>
            <a:ext cx="3691" cy="38711"/>
          </a:xfrm>
          <a:prstGeom prst="line">
            <a:avLst/>
          </a:prstGeom>
          <a:ln w="3810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ตัวเชื่อมต่อตรง 146"/>
          <p:cNvCxnSpPr/>
          <p:nvPr/>
        </p:nvCxnSpPr>
        <p:spPr>
          <a:xfrm>
            <a:off x="7158293" y="1652768"/>
            <a:ext cx="156961" cy="2155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ounded Rectangle 157"/>
          <p:cNvSpPr/>
          <p:nvPr/>
        </p:nvSpPr>
        <p:spPr>
          <a:xfrm>
            <a:off x="1611254" y="719350"/>
            <a:ext cx="512273" cy="851604"/>
          </a:xfrm>
          <a:prstGeom prst="roundRect">
            <a:avLst/>
          </a:prstGeom>
          <a:solidFill>
            <a:srgbClr val="CC9900"/>
          </a:solidFill>
          <a:ln w="28575">
            <a:solidFill>
              <a:srgbClr val="66330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5715" tIns="35715" rIns="35715" bIns="35715" anchor="ctr"/>
          <a:lstStyle/>
          <a:p>
            <a:pPr algn="ctr"/>
            <a:r>
              <a:rPr lang="th-TH" sz="14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ขาดระเบียบวินัย</a:t>
            </a:r>
          </a:p>
        </p:txBody>
      </p:sp>
      <p:cxnSp>
        <p:nvCxnSpPr>
          <p:cNvPr id="11" name="ตัวเชื่อมต่อตรง 10"/>
          <p:cNvCxnSpPr>
            <a:stCxn id="80" idx="2"/>
          </p:cNvCxnSpPr>
          <p:nvPr/>
        </p:nvCxnSpPr>
        <p:spPr>
          <a:xfrm flipH="1">
            <a:off x="1867390" y="1570954"/>
            <a:ext cx="1" cy="125662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endCxn id="41" idx="1"/>
          </p:cNvCxnSpPr>
          <p:nvPr/>
        </p:nvCxnSpPr>
        <p:spPr>
          <a:xfrm flipV="1">
            <a:off x="5298801" y="5639440"/>
            <a:ext cx="69721" cy="19047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4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 cstate="print"/>
          <a:srcRect l="7373" t="22693" r="3856" b="23558"/>
          <a:stretch>
            <a:fillRect/>
          </a:stretch>
        </p:blipFill>
        <p:spPr bwMode="auto">
          <a:xfrm>
            <a:off x="1523047" y="964809"/>
            <a:ext cx="7620953" cy="307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370" y="0"/>
            <a:ext cx="1274210" cy="57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4" cstate="print"/>
          <a:srcRect t="10127"/>
          <a:stretch>
            <a:fillRect/>
          </a:stretch>
        </p:blipFill>
        <p:spPr bwMode="auto">
          <a:xfrm>
            <a:off x="0" y="4077923"/>
            <a:ext cx="3858385" cy="23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5" cstate="print"/>
          <a:srcRect t="9296" b="25690"/>
          <a:stretch>
            <a:fillRect/>
          </a:stretch>
        </p:blipFill>
        <p:spPr bwMode="auto">
          <a:xfrm>
            <a:off x="3922740" y="4077923"/>
            <a:ext cx="5241282" cy="226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0" y="0"/>
            <a:ext cx="7815446" cy="979102"/>
          </a:xfrm>
          <a:prstGeom prst="rect">
            <a:avLst/>
          </a:prstGeom>
          <a:solidFill>
            <a:srgbClr val="227E12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th-TH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พิธีลงนามความร่วมมือด้านการศึกษาและพัฒนาผู้นำภาครัฐ เอกชน และประชาสังคม (</a:t>
            </a:r>
            <a:r>
              <a:rPr lang="en-US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3 </a:t>
            </a:r>
            <a:r>
              <a:rPr lang="th-TH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กระทรวง </a:t>
            </a:r>
            <a:r>
              <a:rPr lang="en-US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19 </a:t>
            </a:r>
            <a:r>
              <a:rPr lang="th-TH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บริษัทเอกชน และ </a:t>
            </a:r>
            <a:r>
              <a:rPr lang="en-US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4 </a:t>
            </a:r>
            <a:r>
              <a:rPr lang="th-TH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องค์กรประชาสั</a:t>
            </a:r>
            <a:r>
              <a:rPr lang="th-TH" b="1">
                <a:solidFill>
                  <a:srgbClr val="FFFFFF"/>
                </a:solidFill>
                <a:latin typeface="Arial" pitchFamily="34" charset="0"/>
              </a:rPr>
              <a:t>งคม)</a:t>
            </a:r>
            <a:endParaRPr lang="th-TH" sz="2900">
              <a:solidFill>
                <a:srgbClr val="FFFFFF"/>
              </a:solidFill>
              <a:latin typeface="BrowalliaUPC" pitchFamily="34" charset="-34"/>
              <a:cs typeface="BrowalliaUPC" pitchFamily="34" charset="-34"/>
            </a:endParaRP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6" cstate="print"/>
          <a:srcRect t="66382"/>
          <a:stretch>
            <a:fillRect/>
          </a:stretch>
        </p:blipFill>
        <p:spPr bwMode="auto">
          <a:xfrm>
            <a:off x="1" y="2459904"/>
            <a:ext cx="1564519" cy="161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6"/>
          <p:cNvPicPr>
            <a:picLocks noChangeAspect="1" noChangeArrowheads="1"/>
          </p:cNvPicPr>
          <p:nvPr/>
        </p:nvPicPr>
        <p:blipFill>
          <a:blip r:embed="rId6" cstate="print"/>
          <a:srcRect b="68990"/>
          <a:stretch>
            <a:fillRect/>
          </a:stretch>
        </p:blipFill>
        <p:spPr bwMode="auto">
          <a:xfrm>
            <a:off x="1" y="964809"/>
            <a:ext cx="1564519" cy="14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406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0" y="-10005"/>
            <a:ext cx="9144000" cy="536005"/>
          </a:xfrm>
          <a:solidFill>
            <a:srgbClr val="227E12"/>
          </a:solidFill>
        </p:spPr>
        <p:txBody>
          <a:bodyPr lIns="91434" tIns="45717" rIns="91434" bIns="45717">
            <a:spAutoFit/>
          </a:bodyPr>
          <a:lstStyle/>
          <a:p>
            <a:pPr eaLnBrk="1" hangingPunct="1"/>
            <a:r>
              <a:rPr lang="en-US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1. </a:t>
            </a:r>
            <a:r>
              <a:rPr lang="th-TH" sz="29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กรอบการทำงาน</a:t>
            </a:r>
            <a:endParaRPr lang="en-US" sz="2900">
              <a:solidFill>
                <a:srgbClr val="FFFFFF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627784" y="3335086"/>
            <a:ext cx="3671042" cy="11020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82351" tIns="41175" rIns="82351" bIns="41175"/>
          <a:lstStyle/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th-TH" sz="1800" b="1" dirty="0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คณะทำงานประชารัฐด้านการศึกษาพื้นฐานและพัฒนาผู้นำ </a:t>
            </a:r>
            <a:endParaRPr lang="en-US" sz="1800" b="1" dirty="0"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en-US" sz="2000" b="1" dirty="0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(</a:t>
            </a:r>
            <a:r>
              <a:rPr lang="th-TH" sz="2000" b="1" dirty="0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เอกชน</a:t>
            </a:r>
            <a:r>
              <a:rPr lang="en-US" sz="2000" b="1" dirty="0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-</a:t>
            </a:r>
            <a:r>
              <a:rPr lang="th-TH" sz="2000" b="1" dirty="0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ประชาสังคม และ หน่วยงานภาครัฐ) </a:t>
            </a:r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161601" y="5244270"/>
            <a:ext cx="2724322" cy="1167775"/>
          </a:xfrm>
          <a:prstGeom prst="rect">
            <a:avLst/>
          </a:prstGeom>
          <a:solidFill>
            <a:srgbClr val="799E51"/>
          </a:solidFill>
          <a:ln w="9525">
            <a:noFill/>
            <a:round/>
            <a:headEnd/>
            <a:tailEnd/>
          </a:ln>
        </p:spPr>
        <p:txBody>
          <a:bodyPr lIns="82351" tIns="41175" rIns="82351" bIns="41175"/>
          <a:lstStyle/>
          <a:p>
            <a:pPr marL="411754" indent="-411754" eaLnBrk="0" hangingPunct="0"/>
            <a:r>
              <a:rPr lang="th-TH" sz="2200" b="1" dirty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โครงการยุทธศาสตร์พัฒนาการศึกษาพื้นฐาน</a:t>
            </a:r>
            <a:r>
              <a:rPr lang="en-US" sz="2200" b="1" dirty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10 </a:t>
            </a:r>
            <a:r>
              <a:rPr lang="th-TH" sz="2200" b="1" dirty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ด้าน</a:t>
            </a:r>
          </a:p>
          <a:p>
            <a:pPr marL="411754" indent="-411754" algn="ctr" eaLnBrk="0" hangingPunct="0"/>
            <a:r>
              <a:rPr lang="en-US" b="1" dirty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(10 </a:t>
            </a:r>
            <a:r>
              <a:rPr lang="en-US" b="1" dirty="0" smtClean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Strategic)</a:t>
            </a:r>
            <a:r>
              <a:rPr lang="th-TH" b="1" dirty="0" smtClean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 </a:t>
            </a:r>
            <a:r>
              <a:rPr lang="en-US" b="1" dirty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Transformation)</a:t>
            </a:r>
          </a:p>
        </p:txBody>
      </p:sp>
      <p:sp>
        <p:nvSpPr>
          <p:cNvPr id="20485" name="Rectangle 103"/>
          <p:cNvSpPr>
            <a:spLocks noChangeArrowheads="1"/>
          </p:cNvSpPr>
          <p:nvPr/>
        </p:nvSpPr>
        <p:spPr bwMode="auto">
          <a:xfrm>
            <a:off x="2921676" y="5244270"/>
            <a:ext cx="3101866" cy="1167775"/>
          </a:xfrm>
          <a:prstGeom prst="rect">
            <a:avLst/>
          </a:prstGeom>
          <a:solidFill>
            <a:srgbClr val="6F803E"/>
          </a:solidFill>
          <a:ln w="9525">
            <a:noFill/>
            <a:miter lim="800000"/>
            <a:headEnd/>
            <a:tailEnd/>
          </a:ln>
        </p:spPr>
        <p:txBody>
          <a:bodyPr lIns="82351" tIns="41175" rIns="82351" bIns="41175"/>
          <a:lstStyle/>
          <a:p>
            <a:pPr algn="ctr" eaLnBrk="0" hangingPunct="0"/>
            <a:r>
              <a:rPr lang="th-TH" sz="2200" b="1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โครงการพัฒนาผู้นำรุ่นใหม่จากภาคเอกชน</a:t>
            </a:r>
            <a:endParaRPr lang="en-US" sz="2200" b="1">
              <a:solidFill>
                <a:schemeClr val="bg1"/>
              </a:solidFill>
              <a:latin typeface="Browallia New" pitchFamily="34" charset="-34"/>
              <a:cs typeface="Browallia New" pitchFamily="34" charset="-34"/>
            </a:endParaRPr>
          </a:p>
          <a:p>
            <a:pPr algn="ctr" eaLnBrk="0" hangingPunct="0"/>
            <a:r>
              <a:rPr lang="en-US" b="1">
                <a:solidFill>
                  <a:schemeClr val="bg1"/>
                </a:solidFill>
                <a:latin typeface="Browallia New" pitchFamily="34" charset="-34"/>
                <a:cs typeface="Browallia New" pitchFamily="34" charset="-34"/>
              </a:rPr>
              <a:t>(Leadership Program)</a:t>
            </a:r>
            <a:endParaRPr lang="en-US" sz="1600">
              <a:solidFill>
                <a:srgbClr val="FFFFFF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0486" name="Rectangle 13"/>
          <p:cNvSpPr>
            <a:spLocks noChangeArrowheads="1"/>
          </p:cNvSpPr>
          <p:nvPr/>
        </p:nvSpPr>
        <p:spPr bwMode="auto">
          <a:xfrm>
            <a:off x="6063585" y="5244270"/>
            <a:ext cx="2984600" cy="1167775"/>
          </a:xfrm>
          <a:prstGeom prst="rect">
            <a:avLst/>
          </a:prstGeom>
          <a:solidFill>
            <a:srgbClr val="799E51"/>
          </a:solidFill>
          <a:ln w="9525">
            <a:noFill/>
            <a:round/>
            <a:headEnd/>
            <a:tailEnd/>
          </a:ln>
        </p:spPr>
        <p:txBody>
          <a:bodyPr lIns="82351" tIns="41175" rIns="82351" bIns="41175"/>
          <a:lstStyle/>
          <a:p>
            <a:pPr algn="ctr" eaLnBrk="0" hangingPunct="0"/>
            <a:r>
              <a:rPr lang="th-TH" sz="1800" b="1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ศูนย์กลางการศึกษาด้าน </a:t>
            </a:r>
            <a:r>
              <a:rPr lang="en-US" sz="1800" b="1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R &amp; D </a:t>
            </a:r>
            <a:r>
              <a:rPr lang="th-TH" sz="1800" b="1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ระดับภูมิภาค </a:t>
            </a:r>
            <a:r>
              <a:rPr lang="th-TH" sz="2000" b="1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( </a:t>
            </a:r>
            <a:r>
              <a:rPr lang="en-US" sz="1800" b="1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Education Hubs</a:t>
            </a:r>
            <a:r>
              <a:rPr lang="th-TH" sz="1800" b="1" dirty="0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)</a:t>
            </a:r>
            <a:endParaRPr lang="en-US" sz="2000" b="1" dirty="0">
              <a:solidFill>
                <a:schemeClr val="bg1"/>
              </a:solidFill>
              <a:latin typeface="BrowalliaUPC" pitchFamily="34" charset="-34"/>
              <a:cs typeface="BrowalliaUPC" pitchFamily="34" charset="-34"/>
            </a:endParaRPr>
          </a:p>
          <a:p>
            <a:pPr algn="ctr" eaLnBrk="0" hangingPunct="0"/>
            <a:r>
              <a:rPr lang="en-US" sz="2000" b="1" dirty="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Nano , Bio , Digital , Robotic</a:t>
            </a:r>
          </a:p>
        </p:txBody>
      </p:sp>
      <p:grpSp>
        <p:nvGrpSpPr>
          <p:cNvPr id="20487" name="Group 1"/>
          <p:cNvGrpSpPr>
            <a:grpSpLocks/>
          </p:cNvGrpSpPr>
          <p:nvPr/>
        </p:nvGrpSpPr>
        <p:grpSpPr bwMode="auto">
          <a:xfrm>
            <a:off x="484801" y="641777"/>
            <a:ext cx="8368891" cy="1102025"/>
            <a:chOff x="538733" y="1360140"/>
            <a:chExt cx="9289032" cy="1224136"/>
          </a:xfrm>
        </p:grpSpPr>
        <p:sp>
          <p:nvSpPr>
            <p:cNvPr id="15" name="Rectangle 14"/>
            <p:cNvSpPr/>
            <p:nvPr/>
          </p:nvSpPr>
          <p:spPr bwMode="auto">
            <a:xfrm>
              <a:off x="538733" y="1360140"/>
              <a:ext cx="9289032" cy="1224136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r" eaLnBrk="0" hangingPunct="0">
                <a:defRPr/>
              </a:pPr>
              <a:endParaRPr lang="en-US">
                <a:ea typeface="MS PGothic" pitchFamily="34" charset="-128"/>
                <a:cs typeface="Tahoma" pitchFamily="34" charset="0"/>
              </a:endParaRPr>
            </a:p>
          </p:txBody>
        </p:sp>
        <p:sp>
          <p:nvSpPr>
            <p:cNvPr id="20510" name="Rectangle 15"/>
            <p:cNvSpPr>
              <a:spLocks noChangeArrowheads="1"/>
            </p:cNvSpPr>
            <p:nvPr/>
          </p:nvSpPr>
          <p:spPr bwMode="auto">
            <a:xfrm>
              <a:off x="682749" y="1720180"/>
              <a:ext cx="2880320" cy="792088"/>
            </a:xfrm>
            <a:prstGeom prst="rect">
              <a:avLst/>
            </a:prstGeom>
            <a:solidFill>
              <a:srgbClr val="FCAC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200" b="1">
                  <a:latin typeface="BrowalliaUPC" pitchFamily="34" charset="-34"/>
                </a:rPr>
                <a:t>1. </a:t>
              </a:r>
              <a:r>
                <a:rPr lang="th-TH" sz="2200" b="1">
                  <a:latin typeface="BrowalliaUPC" pitchFamily="34" charset="-34"/>
                </a:rPr>
                <a:t>ลดความเหลื่อมล้ำ</a:t>
              </a:r>
              <a:endParaRPr lang="en-US" sz="2200" b="1">
                <a:latin typeface="BrowalliaUPC" pitchFamily="34" charset="-34"/>
              </a:endParaRPr>
            </a:p>
          </p:txBody>
        </p:sp>
        <p:sp>
          <p:nvSpPr>
            <p:cNvPr id="20511" name="Rectangle 16"/>
            <p:cNvSpPr>
              <a:spLocks noChangeArrowheads="1"/>
            </p:cNvSpPr>
            <p:nvPr/>
          </p:nvSpPr>
          <p:spPr bwMode="auto">
            <a:xfrm>
              <a:off x="3707085" y="1720180"/>
              <a:ext cx="2880320" cy="792088"/>
            </a:xfrm>
            <a:prstGeom prst="rect">
              <a:avLst/>
            </a:prstGeom>
            <a:solidFill>
              <a:srgbClr val="FCAC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200" b="1">
                  <a:latin typeface="BrowalliaUPC" pitchFamily="34" charset="-34"/>
                </a:rPr>
                <a:t>2. </a:t>
              </a:r>
              <a:r>
                <a:rPr lang="th-TH" sz="2200" b="1">
                  <a:latin typeface="BrowalliaUPC" pitchFamily="34" charset="-34"/>
                </a:rPr>
                <a:t>คุณภาพคน</a:t>
              </a:r>
              <a:endParaRPr lang="en-US" sz="2200" b="1">
                <a:latin typeface="BrowalliaUPC" pitchFamily="34" charset="-34"/>
              </a:endParaRPr>
            </a:p>
          </p:txBody>
        </p:sp>
        <p:sp>
          <p:nvSpPr>
            <p:cNvPr id="20512" name="Rectangle 17"/>
            <p:cNvSpPr>
              <a:spLocks noChangeArrowheads="1"/>
            </p:cNvSpPr>
            <p:nvPr/>
          </p:nvSpPr>
          <p:spPr bwMode="auto">
            <a:xfrm>
              <a:off x="6731421" y="1720180"/>
              <a:ext cx="2880320" cy="792088"/>
            </a:xfrm>
            <a:prstGeom prst="rect">
              <a:avLst/>
            </a:prstGeom>
            <a:solidFill>
              <a:srgbClr val="FCAC2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en-US" sz="2200" b="1">
                  <a:latin typeface="BrowalliaUPC" pitchFamily="34" charset="-34"/>
                </a:rPr>
                <a:t>3. </a:t>
              </a:r>
              <a:r>
                <a:rPr lang="th-TH" sz="2200" b="1">
                  <a:latin typeface="BrowalliaUPC" pitchFamily="34" charset="-34"/>
                </a:rPr>
                <a:t>ขีดความสามารถ</a:t>
              </a:r>
            </a:p>
            <a:p>
              <a:pPr algn="ctr" eaLnBrk="0" hangingPunct="0"/>
              <a:r>
                <a:rPr lang="th-TH" sz="2200" b="1">
                  <a:latin typeface="BrowalliaUPC" pitchFamily="34" charset="-34"/>
                </a:rPr>
                <a:t>ในการแข่งขัน</a:t>
              </a:r>
              <a:endParaRPr lang="en-US" sz="2200" b="1">
                <a:latin typeface="BrowalliaUPC" pitchFamily="34" charset="-34"/>
              </a:endParaRPr>
            </a:p>
          </p:txBody>
        </p:sp>
      </p:grpSp>
      <p:sp>
        <p:nvSpPr>
          <p:cNvPr id="20488" name="TextBox 6"/>
          <p:cNvSpPr txBox="1">
            <a:spLocks noChangeArrowheads="1"/>
          </p:cNvSpPr>
          <p:nvPr/>
        </p:nvSpPr>
        <p:spPr bwMode="auto">
          <a:xfrm>
            <a:off x="4117232" y="576027"/>
            <a:ext cx="974224" cy="421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351" tIns="41175" rIns="82351" bIns="41175">
            <a:spAutoFit/>
          </a:bodyPr>
          <a:lstStyle/>
          <a:p>
            <a:r>
              <a:rPr lang="th-TH" sz="2200" b="1">
                <a:solidFill>
                  <a:schemeClr val="bg1"/>
                </a:solidFill>
                <a:latin typeface="BrowalliaUPC" pitchFamily="34" charset="-34"/>
                <a:cs typeface="BrowalliaUPC" pitchFamily="34" charset="-34"/>
              </a:rPr>
              <a:t>เป้าหมาย</a:t>
            </a:r>
            <a:endParaRPr lang="en-US" sz="2200" b="1">
              <a:solidFill>
                <a:schemeClr val="bg1"/>
              </a:solidFill>
              <a:latin typeface="BrowalliaUPC" pitchFamily="34" charset="-34"/>
              <a:cs typeface="BrowalliaUPC" pitchFamily="34" charset="-34"/>
            </a:endParaRP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5610247" y="2326975"/>
            <a:ext cx="3416486" cy="84331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82351" tIns="41175" rIns="82351" bIns="41175"/>
          <a:lstStyle/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th-TH" sz="2200" b="1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ภาคเอกชนร่วมกันขับเคลื่อน</a:t>
            </a:r>
          </a:p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th-TH" sz="2200" b="1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ผ่านโครงการพัฒนาผู้นำตามพื้นที่</a:t>
            </a:r>
            <a:endParaRPr lang="en-US" sz="2200" b="1"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12" name="Up Arrow 11"/>
          <p:cNvSpPr/>
          <p:nvPr/>
        </p:nvSpPr>
        <p:spPr bwMode="auto">
          <a:xfrm>
            <a:off x="3922740" y="1808123"/>
            <a:ext cx="1038246" cy="1362166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>
              <a:ea typeface="MS PGothic" pitchFamily="34" charset="-128"/>
              <a:cs typeface="Tahoma" pitchFamily="34" charset="0"/>
            </a:endParaRPr>
          </a:p>
        </p:txBody>
      </p:sp>
      <p:cxnSp>
        <p:nvCxnSpPr>
          <p:cNvPr id="20491" name="Straight Arrow Connector 18"/>
          <p:cNvCxnSpPr>
            <a:cxnSpLocks noChangeShapeType="1"/>
          </p:cNvCxnSpPr>
          <p:nvPr/>
        </p:nvCxnSpPr>
        <p:spPr bwMode="auto">
          <a:xfrm flipH="1">
            <a:off x="4896631" y="2521366"/>
            <a:ext cx="58347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0492" name="Straight Arrow Connector 31"/>
          <p:cNvCxnSpPr>
            <a:cxnSpLocks noChangeShapeType="1"/>
          </p:cNvCxnSpPr>
          <p:nvPr/>
        </p:nvCxnSpPr>
        <p:spPr bwMode="auto">
          <a:xfrm flipH="1">
            <a:off x="4896631" y="2780078"/>
            <a:ext cx="58347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cxnSp>
        <p:nvCxnSpPr>
          <p:cNvPr id="20493" name="Straight Arrow Connector 32"/>
          <p:cNvCxnSpPr>
            <a:cxnSpLocks noChangeShapeType="1"/>
          </p:cNvCxnSpPr>
          <p:nvPr/>
        </p:nvCxnSpPr>
        <p:spPr bwMode="auto">
          <a:xfrm flipH="1">
            <a:off x="4896631" y="3040218"/>
            <a:ext cx="58347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arrow" w="med" len="med"/>
          </a:ln>
        </p:spPr>
      </p:cxn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161601" y="2391296"/>
            <a:ext cx="3254886" cy="84331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82351" tIns="41175" rIns="82351" bIns="41175"/>
          <a:lstStyle/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th-TH" sz="2200" b="1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ภาครัฐขับเคลื่อน</a:t>
            </a:r>
          </a:p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th-TH" sz="2200" b="1"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ผ่านโครงการโรงเรียนประชารัฐ</a:t>
            </a:r>
            <a:endParaRPr lang="en-US" sz="2200" b="1"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grpSp>
        <p:nvGrpSpPr>
          <p:cNvPr id="20495" name="Group 19"/>
          <p:cNvGrpSpPr>
            <a:grpSpLocks/>
          </p:cNvGrpSpPr>
          <p:nvPr/>
        </p:nvGrpSpPr>
        <p:grpSpPr bwMode="auto">
          <a:xfrm rot="10800000">
            <a:off x="3533755" y="2521366"/>
            <a:ext cx="583477" cy="518853"/>
            <a:chOff x="3923109" y="2800300"/>
            <a:chExt cx="648072" cy="576064"/>
          </a:xfrm>
        </p:grpSpPr>
        <p:cxnSp>
          <p:nvCxnSpPr>
            <p:cNvPr id="20506" name="Straight Arrow Connector 37"/>
            <p:cNvCxnSpPr>
              <a:cxnSpLocks noChangeShapeType="1"/>
            </p:cNvCxnSpPr>
            <p:nvPr/>
          </p:nvCxnSpPr>
          <p:spPr bwMode="auto">
            <a:xfrm flipH="1">
              <a:off x="3923109" y="2800300"/>
              <a:ext cx="6480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0507" name="Straight Arrow Connector 38"/>
            <p:cNvCxnSpPr>
              <a:cxnSpLocks noChangeShapeType="1"/>
            </p:cNvCxnSpPr>
            <p:nvPr/>
          </p:nvCxnSpPr>
          <p:spPr bwMode="auto">
            <a:xfrm flipH="1">
              <a:off x="3923109" y="3088332"/>
              <a:ext cx="6480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</p:spPr>
        </p:cxnSp>
        <p:cxnSp>
          <p:nvCxnSpPr>
            <p:cNvPr id="20508" name="Straight Arrow Connector 39"/>
            <p:cNvCxnSpPr>
              <a:cxnSpLocks noChangeShapeType="1"/>
            </p:cNvCxnSpPr>
            <p:nvPr/>
          </p:nvCxnSpPr>
          <p:spPr bwMode="auto">
            <a:xfrm flipH="1">
              <a:off x="3923109" y="3376364"/>
              <a:ext cx="648072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arrow" w="med" len="med"/>
            </a:ln>
          </p:spPr>
        </p:cxnSp>
      </p:grpSp>
      <p:pic>
        <p:nvPicPr>
          <p:cNvPr id="20496" name="Picture 8"/>
          <p:cNvPicPr>
            <a:picLocks noChangeAspect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4183016" y="2002514"/>
            <a:ext cx="519122" cy="518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Content Placeholder 2"/>
          <p:cNvSpPr txBox="1">
            <a:spLocks/>
          </p:cNvSpPr>
          <p:nvPr/>
        </p:nvSpPr>
        <p:spPr bwMode="auto">
          <a:xfrm>
            <a:off x="161601" y="4791166"/>
            <a:ext cx="5837630" cy="38878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82351" tIns="41175" rIns="82351" bIns="41175"/>
          <a:lstStyle/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th-TH" sz="2200" b="1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โรงเรียนระดับประถม</a:t>
            </a:r>
            <a:r>
              <a:rPr lang="en-US" sz="2200" b="1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-</a:t>
            </a:r>
            <a:r>
              <a:rPr lang="th-TH" sz="2200" b="1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มัธยม ระยะแรก </a:t>
            </a:r>
            <a:r>
              <a:rPr lang="en-US" sz="2200" b="1">
                <a:solidFill>
                  <a:schemeClr val="bg1"/>
                </a:solidFill>
                <a:latin typeface="Browallia New" pitchFamily="34" charset="-34"/>
                <a:ea typeface="MS PGothic" pitchFamily="34" charset="-128"/>
                <a:cs typeface="Browallia New" pitchFamily="34" charset="-34"/>
              </a:rPr>
              <a:t>3,342 </a:t>
            </a:r>
            <a:r>
              <a:rPr lang="th-TH" sz="2200" b="1">
                <a:solidFill>
                  <a:schemeClr val="bg1"/>
                </a:solidFill>
                <a:latin typeface="Browallia New" pitchFamily="34" charset="-34"/>
                <a:ea typeface="MS PGothic" pitchFamily="34" charset="-128"/>
                <a:cs typeface="Browallia New" pitchFamily="34" charset="-34"/>
              </a:rPr>
              <a:t>โรงเรียน</a:t>
            </a:r>
            <a:endParaRPr lang="en-US" sz="2200" b="1"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 bwMode="auto">
          <a:xfrm>
            <a:off x="6063585" y="4791166"/>
            <a:ext cx="2984600" cy="3887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82351" tIns="41175" rIns="82351" bIns="41175"/>
          <a:lstStyle/>
          <a:p>
            <a:pPr marL="308816" indent="-308816" algn="ctr" eaLnBrk="0" hangingPunct="0">
              <a:spcBef>
                <a:spcPct val="20000"/>
              </a:spcBef>
              <a:defRPr/>
            </a:pPr>
            <a:r>
              <a:rPr lang="th-TH" sz="2200" b="1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ระดับมหาวิทยาลัย</a:t>
            </a:r>
            <a:endParaRPr lang="en-US" sz="2200" b="1"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4183016" y="4466706"/>
            <a:ext cx="519122" cy="25871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20500" name="TextBox 24"/>
          <p:cNvSpPr txBox="1">
            <a:spLocks noChangeArrowheads="1"/>
          </p:cNvSpPr>
          <p:nvPr/>
        </p:nvSpPr>
        <p:spPr bwMode="auto">
          <a:xfrm>
            <a:off x="2682851" y="6106165"/>
            <a:ext cx="267427" cy="30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351" tIns="41175" rIns="82351" bIns="41175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0501" name="TextBox 48"/>
          <p:cNvSpPr txBox="1">
            <a:spLocks noChangeArrowheads="1"/>
          </p:cNvSpPr>
          <p:nvPr/>
        </p:nvSpPr>
        <p:spPr bwMode="auto">
          <a:xfrm>
            <a:off x="5710352" y="6087584"/>
            <a:ext cx="267427" cy="30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351" tIns="41175" rIns="82351" bIns="41175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502" name="TextBox 49"/>
          <p:cNvSpPr txBox="1">
            <a:spLocks noChangeArrowheads="1"/>
          </p:cNvSpPr>
          <p:nvPr/>
        </p:nvSpPr>
        <p:spPr bwMode="auto">
          <a:xfrm>
            <a:off x="8787908" y="6087584"/>
            <a:ext cx="267427" cy="30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351" tIns="41175" rIns="82351" bIns="41175">
            <a:sp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20503" name="Picture 26"/>
          <p:cNvPicPr>
            <a:picLocks noChangeAspect="1"/>
          </p:cNvPicPr>
          <p:nvPr/>
        </p:nvPicPr>
        <p:blipFill>
          <a:blip r:embed="rId3" cstate="print"/>
          <a:srcRect l="4143"/>
          <a:stretch>
            <a:fillRect/>
          </a:stretch>
        </p:blipFill>
        <p:spPr bwMode="auto">
          <a:xfrm>
            <a:off x="6426828" y="3234609"/>
            <a:ext cx="2621357" cy="640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4" name="Picture 2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5361" y="0"/>
            <a:ext cx="1417219" cy="64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5" name="Oval 31"/>
          <p:cNvSpPr>
            <a:spLocks noChangeArrowheads="1"/>
          </p:cNvSpPr>
          <p:nvPr/>
        </p:nvSpPr>
        <p:spPr bwMode="auto">
          <a:xfrm>
            <a:off x="420447" y="3559070"/>
            <a:ext cx="2010708" cy="97195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351" tIns="41175" rIns="82351" bIns="41175"/>
          <a:lstStyle/>
          <a:p>
            <a:pPr algn="ctr" eaLnBrk="0" hangingPunct="0"/>
            <a:r>
              <a:rPr lang="th-TH" sz="1300" b="1">
                <a:ea typeface="MS PGothic" pitchFamily="34" charset="-128"/>
                <a:cs typeface="Tahoma" pitchFamily="34" charset="0"/>
              </a:rPr>
              <a:t>สำนักงานเต็มเวลา</a:t>
            </a:r>
          </a:p>
          <a:p>
            <a:pPr algn="ctr" eaLnBrk="0" hangingPunct="0"/>
            <a:r>
              <a:rPr lang="en-US" sz="1300" b="1">
                <a:ea typeface="MS PGothic" pitchFamily="34" charset="-128"/>
                <a:cs typeface="Tahoma" pitchFamily="34" charset="0"/>
              </a:rPr>
              <a:t>Full Time</a:t>
            </a:r>
            <a:endParaRPr lang="th-TH" sz="1300" b="1">
              <a:ea typeface="MS PGothic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6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0" y="5633052"/>
            <a:ext cx="9144000" cy="12249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82351" tIns="41175" rIns="82351" bIns="41175" anchor="ctr"/>
          <a:lstStyle/>
          <a:p>
            <a:pPr algn="ctr" eaLnBrk="0" hangingPunct="0">
              <a:defRPr/>
            </a:pPr>
            <a:endParaRPr lang="en-US" sz="105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-8580" y="706097"/>
            <a:ext cx="9144000" cy="12578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round/>
            <a:headEnd/>
            <a:tailEnd/>
          </a:ln>
        </p:spPr>
        <p:txBody>
          <a:bodyPr lIns="91428" tIns="45714" rIns="91428" bIns="45714"/>
          <a:lstStyle/>
          <a:p>
            <a:pPr algn="r" eaLnBrk="0" hangingPunct="0">
              <a:defRPr/>
            </a:pPr>
            <a:endParaRPr lang="th-TH" sz="1800">
              <a:solidFill>
                <a:prstClr val="black"/>
              </a:solidFill>
              <a:latin typeface="Cordia New"/>
              <a:ea typeface="ＭＳ Ｐゴシック" charset="0"/>
              <a:cs typeface="ＭＳ Ｐゴシック" charset="0"/>
            </a:endParaRPr>
          </a:p>
        </p:txBody>
      </p:sp>
      <p:sp>
        <p:nvSpPr>
          <p:cNvPr id="100" name="TextBox 99"/>
          <p:cNvSpPr txBox="1"/>
          <p:nvPr/>
        </p:nvSpPr>
        <p:spPr bwMode="auto">
          <a:xfrm>
            <a:off x="484801" y="836168"/>
            <a:ext cx="3048953" cy="587908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 lIns="82351" tIns="41175" rIns="82351" bIns="41175">
            <a:spAutoFit/>
          </a:bodyPr>
          <a:lstStyle/>
          <a:p>
            <a:pPr marL="152979" indent="-138682" algn="ctr">
              <a:lnSpc>
                <a:spcPct val="80000"/>
              </a:lnSpc>
              <a:buFontTx/>
              <a:buAutoNum type="arabicParenR"/>
              <a:defRPr/>
            </a:pPr>
            <a:r>
              <a:rPr lang="th-TH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โครงการยุทธศาสตร์การพัฒนา</a:t>
            </a:r>
            <a:r>
              <a:rPr lang="en-US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 </a:t>
            </a:r>
            <a:r>
              <a:rPr lang="th-TH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การศึกษา </a:t>
            </a:r>
            <a:r>
              <a:rPr lang="en-US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10 </a:t>
            </a:r>
            <a:r>
              <a:rPr lang="th-TH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ด้าน </a:t>
            </a:r>
            <a:endParaRPr lang="en-US" sz="1600" b="1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152979" indent="-138682" algn="ctr">
              <a:lnSpc>
                <a:spcPct val="80000"/>
              </a:lnSpc>
              <a:defRPr/>
            </a:pPr>
            <a:r>
              <a:rPr lang="en-US" sz="8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10 Strategic Transformation</a:t>
            </a:r>
          </a:p>
        </p:txBody>
      </p:sp>
      <p:sp>
        <p:nvSpPr>
          <p:cNvPr id="103" name="TextBox 102"/>
          <p:cNvSpPr txBox="1"/>
          <p:nvPr/>
        </p:nvSpPr>
        <p:spPr bwMode="auto">
          <a:xfrm>
            <a:off x="484801" y="1613732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1.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ความโปร่งใส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Transparency</a:t>
            </a:r>
          </a:p>
        </p:txBody>
      </p:sp>
      <p:sp>
        <p:nvSpPr>
          <p:cNvPr id="104" name="TextBox 103"/>
          <p:cNvSpPr txBox="1"/>
          <p:nvPr/>
        </p:nvSpPr>
        <p:spPr bwMode="auto">
          <a:xfrm>
            <a:off x="484801" y="1979645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2.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การเข้าถึง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Accessibility &amp; ICT Infra</a:t>
            </a:r>
          </a:p>
        </p:txBody>
      </p:sp>
      <p:sp>
        <p:nvSpPr>
          <p:cNvPr id="105" name="TextBox 104"/>
          <p:cNvSpPr txBox="1"/>
          <p:nvPr/>
        </p:nvSpPr>
        <p:spPr bwMode="auto">
          <a:xfrm>
            <a:off x="484801" y="2332692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3.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กลไกตลาด กองทุน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Market Mechanism</a:t>
            </a:r>
          </a:p>
        </p:txBody>
      </p:sp>
      <p:sp>
        <p:nvSpPr>
          <p:cNvPr id="106" name="TextBox 105"/>
          <p:cNvSpPr txBox="1"/>
          <p:nvPr/>
        </p:nvSpPr>
        <p:spPr bwMode="auto">
          <a:xfrm>
            <a:off x="484801" y="2678594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4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 วิธีเรียนโต๊ะกลม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Teaching Technique</a:t>
            </a:r>
          </a:p>
        </p:txBody>
      </p:sp>
      <p:sp>
        <p:nvSpPr>
          <p:cNvPr id="107" name="TextBox 106"/>
          <p:cNvSpPr txBox="1"/>
          <p:nvPr/>
        </p:nvSpPr>
        <p:spPr bwMode="auto">
          <a:xfrm>
            <a:off x="484801" y="3044506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5.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พัฒนาครูใหญ่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School Principle</a:t>
            </a:r>
          </a:p>
        </p:txBody>
      </p:sp>
      <p:sp>
        <p:nvSpPr>
          <p:cNvPr id="108" name="TextBox 107"/>
          <p:cNvSpPr txBox="1"/>
          <p:nvPr/>
        </p:nvSpPr>
        <p:spPr bwMode="auto">
          <a:xfrm>
            <a:off x="484801" y="3406131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6.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สุขภาพ และ ศีลธรรม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Health &amp; Heart</a:t>
            </a:r>
          </a:p>
        </p:txBody>
      </p:sp>
      <p:sp>
        <p:nvSpPr>
          <p:cNvPr id="109" name="TextBox 108"/>
          <p:cNvSpPr txBox="1"/>
          <p:nvPr/>
        </p:nvSpPr>
        <p:spPr bwMode="auto">
          <a:xfrm>
            <a:off x="484801" y="3786337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7.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ครูต่างประเทศ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Inter Teacher&amp; Incentive</a:t>
            </a:r>
          </a:p>
        </p:txBody>
      </p:sp>
      <p:sp>
        <p:nvSpPr>
          <p:cNvPr id="111" name="TextBox 110"/>
          <p:cNvSpPr txBox="1"/>
          <p:nvPr/>
        </p:nvSpPr>
        <p:spPr bwMode="auto">
          <a:xfrm>
            <a:off x="484801" y="4533884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9.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ผู้นำเยาวชน สู่ท้องถิ่น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Young Leaders</a:t>
            </a:r>
          </a:p>
        </p:txBody>
      </p:sp>
      <p:sp>
        <p:nvSpPr>
          <p:cNvPr id="112" name="TextBox 111"/>
          <p:cNvSpPr txBox="1"/>
          <p:nvPr/>
        </p:nvSpPr>
        <p:spPr bwMode="auto">
          <a:xfrm>
            <a:off x="484801" y="4167972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8.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ภาษาอังกฤษ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English Language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7263432" y="6339148"/>
            <a:ext cx="1816215" cy="454532"/>
          </a:xfrm>
          <a:prstGeom prst="rect">
            <a:avLst/>
          </a:prstGeom>
          <a:solidFill>
            <a:srgbClr val="4597A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82351" tIns="41175" rIns="82351" bIns="41175" anchor="ctr"/>
          <a:lstStyle/>
          <a:p>
            <a:pPr algn="ctr" eaLnBrk="0" hangingPunct="0">
              <a:defRPr/>
            </a:pPr>
            <a:r>
              <a:rPr lang="en-US" sz="1050" dirty="0">
                <a:solidFill>
                  <a:srgbClr val="FFFFFF"/>
                </a:solidFill>
                <a:latin typeface="Tahoma"/>
              </a:rPr>
              <a:t>Big Boys</a:t>
            </a:r>
          </a:p>
        </p:txBody>
      </p:sp>
      <p:sp>
        <p:nvSpPr>
          <p:cNvPr id="22543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400103"/>
          </a:xfrm>
          <a:prstGeom prst="rect">
            <a:avLst/>
          </a:prstGeom>
          <a:solidFill>
            <a:srgbClr val="227E12"/>
          </a:solidFill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3. </a:t>
            </a:r>
            <a:r>
              <a:rPr lang="th-TH" sz="20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การขับเคลื่อนยุทธศาสตร์สู่การปฏิบัติ </a:t>
            </a:r>
            <a:r>
              <a:rPr lang="en-US" sz="20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(</a:t>
            </a:r>
            <a:r>
              <a:rPr lang="th-TH" sz="2000">
                <a:solidFill>
                  <a:srgbClr val="FFFFFF"/>
                </a:solidFill>
                <a:latin typeface="BrowalliaUPC" pitchFamily="34" charset="-34"/>
                <a:cs typeface="BrowalliaUPC" pitchFamily="34" charset="-34"/>
              </a:rPr>
              <a:t>การศึกษาพื้นฐานสู่งานวิจัย)</a:t>
            </a:r>
            <a:endParaRPr lang="en-US" sz="1800" b="1">
              <a:solidFill>
                <a:srgbClr val="FFFFFF"/>
              </a:solidFill>
              <a:latin typeface="Arial" pitchFamily="34" charset="0"/>
            </a:endParaRPr>
          </a:p>
        </p:txBody>
      </p:sp>
      <p:grpSp>
        <p:nvGrpSpPr>
          <p:cNvPr id="22544" name="Group 40"/>
          <p:cNvGrpSpPr>
            <a:grpSpLocks/>
          </p:cNvGrpSpPr>
          <p:nvPr/>
        </p:nvGrpSpPr>
        <p:grpSpPr bwMode="auto">
          <a:xfrm>
            <a:off x="3619560" y="836167"/>
            <a:ext cx="5342819" cy="4343781"/>
            <a:chOff x="1073280" y="1072108"/>
            <a:chExt cx="7931906" cy="6289087"/>
          </a:xfrm>
        </p:grpSpPr>
        <p:sp>
          <p:nvSpPr>
            <p:cNvPr id="22571" name="TextBox 60"/>
            <p:cNvSpPr txBox="1">
              <a:spLocks noChangeArrowheads="1"/>
            </p:cNvSpPr>
            <p:nvPr/>
          </p:nvSpPr>
          <p:spPr bwMode="auto">
            <a:xfrm>
              <a:off x="5568883" y="3222056"/>
              <a:ext cx="3322780" cy="935782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800" b="1" dirty="0">
                  <a:latin typeface="Browallia New" pitchFamily="34" charset="-34"/>
                </a:rPr>
                <a:t>School Sponsors</a:t>
              </a:r>
            </a:p>
            <a:p>
              <a:pPr algn="ctr" eaLnBrk="0" hangingPunct="0"/>
              <a:r>
                <a:rPr lang="en-US" sz="1800" b="1" dirty="0">
                  <a:latin typeface="Browallia New" pitchFamily="34" charset="-34"/>
                </a:rPr>
                <a:t>(CEO, CEO-1)</a:t>
              </a:r>
            </a:p>
          </p:txBody>
        </p:sp>
        <p:grpSp>
          <p:nvGrpSpPr>
            <p:cNvPr id="22572" name="Group 41"/>
            <p:cNvGrpSpPr>
              <a:grpSpLocks/>
            </p:cNvGrpSpPr>
            <p:nvPr/>
          </p:nvGrpSpPr>
          <p:grpSpPr bwMode="auto">
            <a:xfrm>
              <a:off x="1073280" y="1072108"/>
              <a:ext cx="7931906" cy="6289087"/>
              <a:chOff x="502435" y="1167925"/>
              <a:chExt cx="9289620" cy="6289087"/>
            </a:xfrm>
          </p:grpSpPr>
          <p:sp>
            <p:nvSpPr>
              <p:cNvPr id="63" name="Rectangle 62"/>
              <p:cNvSpPr>
                <a:spLocks noChangeArrowheads="1"/>
              </p:cNvSpPr>
              <p:nvPr/>
            </p:nvSpPr>
            <p:spPr bwMode="auto">
              <a:xfrm>
                <a:off x="502435" y="1167925"/>
                <a:ext cx="9252321" cy="840201"/>
              </a:xfrm>
              <a:prstGeom prst="rect">
                <a:avLst/>
              </a:prstGeom>
              <a:solidFill>
                <a:srgbClr val="224B50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600" b="1" dirty="0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2) </a:t>
                </a:r>
                <a:r>
                  <a:rPr lang="th-TH" sz="1600" b="1" dirty="0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โครงการพัฒนาผู้นำเพื่อการศึกษายั่งยืนตามพื้นที่</a:t>
                </a:r>
              </a:p>
              <a:p>
                <a:pPr algn="ctr">
                  <a:defRPr/>
                </a:pPr>
                <a:r>
                  <a:rPr lang="en-US" sz="1050" dirty="0">
                    <a:solidFill>
                      <a:srgbClr val="FFFFFF"/>
                    </a:solidFill>
                    <a:latin typeface="BrowalliaUPC" pitchFamily="34" charset="-34"/>
                    <a:ea typeface="MS PGothic" pitchFamily="34" charset="-128"/>
                    <a:cs typeface="BrowalliaUPC" pitchFamily="34" charset="-34"/>
                  </a:rPr>
                  <a:t>AREA BASED MANAGEMENT BY PRIVATE SECTOR</a:t>
                </a: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>
                <a:off x="539732" y="2152988"/>
                <a:ext cx="9252323" cy="840201"/>
              </a:xfrm>
              <a:prstGeom prst="rect">
                <a:avLst/>
              </a:prstGeom>
              <a:solidFill>
                <a:srgbClr val="A6A6A6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 b="1" dirty="0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Schools (</a:t>
                </a:r>
                <a:r>
                  <a:rPr lang="en-US" sz="1800" b="1" dirty="0" smtClean="0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3,342 </a:t>
                </a:r>
                <a:r>
                  <a:rPr lang="th-TH" sz="1800" b="1" dirty="0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โรงเรียน)</a:t>
                </a:r>
                <a:endParaRPr lang="en-US" sz="1050" dirty="0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>
                <a:off x="539732" y="3303607"/>
                <a:ext cx="4550322" cy="840201"/>
              </a:xfrm>
              <a:prstGeom prst="rect">
                <a:avLst/>
              </a:prstGeom>
              <a:solidFill>
                <a:srgbClr val="FCAC26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hangingPunct="0"/>
                <a:r>
                  <a:rPr lang="en-US" sz="180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1,000 School Partners </a:t>
                </a:r>
                <a:endParaRPr lang="th-TH" sz="1800" b="1">
                  <a:solidFill>
                    <a:srgbClr val="FFFFFF"/>
                  </a:solidFill>
                  <a:latin typeface="Browallia New" pitchFamily="34" charset="-34"/>
                  <a:ea typeface="MS PGothic" pitchFamily="34" charset="-128"/>
                  <a:cs typeface="Browallia New" pitchFamily="34" charset="-34"/>
                </a:endParaRPr>
              </a:p>
              <a:p>
                <a:pPr algn="ctr" eaLnBrk="0" hangingPunct="0"/>
                <a:r>
                  <a:rPr lang="en-US" sz="180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(</a:t>
                </a:r>
                <a:r>
                  <a:rPr lang="en-US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1 </a:t>
                </a:r>
                <a:r>
                  <a:rPr lang="th-TH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คน </a:t>
                </a:r>
                <a:r>
                  <a:rPr lang="en-US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: 3 </a:t>
                </a:r>
                <a:r>
                  <a:rPr lang="th-TH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โรงเรียน</a:t>
                </a:r>
                <a:r>
                  <a:rPr lang="en-US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,/1 </a:t>
                </a:r>
                <a:r>
                  <a:rPr lang="th-TH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ทีม</a:t>
                </a:r>
                <a:r>
                  <a:rPr lang="en-US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: 5 </a:t>
                </a:r>
                <a:r>
                  <a:rPr lang="th-TH" sz="1050" b="1">
                    <a:solidFill>
                      <a:srgbClr val="FFFFFF"/>
                    </a:solidFill>
                    <a:latin typeface="Browallia New" pitchFamily="34" charset="-34"/>
                    <a:ea typeface="MS PGothic" pitchFamily="34" charset="-128"/>
                    <a:cs typeface="Browallia New" pitchFamily="34" charset="-34"/>
                  </a:rPr>
                  <a:t>คน)</a:t>
                </a:r>
                <a:endParaRPr lang="en-US" sz="1050" b="1">
                  <a:solidFill>
                    <a:srgbClr val="FFFFFF"/>
                  </a:solidFill>
                  <a:latin typeface="Browallia New" pitchFamily="34" charset="-34"/>
                  <a:ea typeface="MS PGothic" pitchFamily="34" charset="-128"/>
                  <a:cs typeface="Browallia New" pitchFamily="34" charset="-34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auto">
              <a:xfrm>
                <a:off x="539732" y="5824209"/>
                <a:ext cx="9252323" cy="697407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 b="1" dirty="0">
                    <a:latin typeface="Browallia New"/>
                    <a:cs typeface="Browallia New"/>
                  </a:rPr>
                  <a:t>10+ Private Sector Founding Members (MOU)</a:t>
                </a:r>
                <a:endParaRPr lang="en-US" sz="1050" dirty="0">
                  <a:latin typeface="BrowalliaUPC"/>
                  <a:cs typeface="BrowalliaUPC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auto">
              <a:xfrm>
                <a:off x="539732" y="6904467"/>
                <a:ext cx="4607513" cy="552545"/>
              </a:xfrm>
              <a:prstGeom prst="rect">
                <a:avLst/>
              </a:prstGeom>
              <a:solidFill>
                <a:srgbClr val="BFBFBF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Browallia New"/>
                    <a:cs typeface="Browallia New"/>
                  </a:rPr>
                  <a:t>External Volunteer</a:t>
                </a:r>
                <a:endParaRPr lang="en-US" sz="1050" dirty="0">
                  <a:solidFill>
                    <a:srgbClr val="000000"/>
                  </a:solidFill>
                  <a:latin typeface="BrowalliaUPC"/>
                  <a:cs typeface="BrowalliaUPC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auto">
              <a:xfrm>
                <a:off x="5219353" y="6904467"/>
                <a:ext cx="4535403" cy="552545"/>
              </a:xfrm>
              <a:prstGeom prst="rect">
                <a:avLst/>
              </a:prstGeom>
              <a:solidFill>
                <a:srgbClr val="BFBFBF"/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r>
                  <a:rPr lang="en-US" sz="1800" dirty="0">
                    <a:solidFill>
                      <a:srgbClr val="000000"/>
                    </a:solidFill>
                    <a:latin typeface="Browallia New"/>
                    <a:cs typeface="Browallia New"/>
                  </a:rPr>
                  <a:t>Private Sector</a:t>
                </a:r>
                <a:endParaRPr lang="en-US" sz="1050" dirty="0">
                  <a:solidFill>
                    <a:srgbClr val="000000"/>
                  </a:solidFill>
                  <a:latin typeface="BrowalliaUPC"/>
                  <a:cs typeface="BrowalliaUPC"/>
                </a:endParaRPr>
              </a:p>
            </p:txBody>
          </p:sp>
          <p:sp>
            <p:nvSpPr>
              <p:cNvPr id="70" name="Isosceles Triangle 69"/>
              <p:cNvSpPr>
                <a:spLocks noChangeArrowheads="1"/>
              </p:cNvSpPr>
              <p:nvPr/>
            </p:nvSpPr>
            <p:spPr bwMode="auto">
              <a:xfrm>
                <a:off x="2412079" y="6616811"/>
                <a:ext cx="646494" cy="215224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AFE0E4"/>
                  </a:gs>
                  <a:gs pos="20000">
                    <a:srgbClr val="AFDEE2"/>
                  </a:gs>
                  <a:gs pos="100000">
                    <a:srgbClr val="85AAAD"/>
                  </a:gs>
                </a:gsLst>
                <a:lin ang="5400000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US" sz="1050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1" name="Isosceles Triangle 70"/>
              <p:cNvSpPr>
                <a:spLocks noChangeArrowheads="1"/>
              </p:cNvSpPr>
              <p:nvPr/>
            </p:nvSpPr>
            <p:spPr bwMode="auto">
              <a:xfrm>
                <a:off x="7235918" y="6616811"/>
                <a:ext cx="646494" cy="215224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AFE0E4"/>
                  </a:gs>
                  <a:gs pos="20000">
                    <a:srgbClr val="AFDEE2"/>
                  </a:gs>
                  <a:gs pos="100000">
                    <a:srgbClr val="85AAAD"/>
                  </a:gs>
                </a:gsLst>
                <a:lin ang="5400000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US" sz="1050">
                  <a:solidFill>
                    <a:srgbClr val="FFFFFF"/>
                  </a:solidFill>
                  <a:latin typeface="Tahoma"/>
                </a:endParaRP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2" cstate="email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tretch>
                <a:fillRect/>
              </a:stretch>
            </p:blipFill>
            <p:spPr>
              <a:xfrm>
                <a:off x="805075" y="3393294"/>
                <a:ext cx="337334" cy="599705"/>
              </a:xfrm>
              <a:prstGeom prst="rect">
                <a:avLst/>
              </a:prstGeom>
            </p:spPr>
          </p:pic>
          <p:sp>
            <p:nvSpPr>
              <p:cNvPr id="74" name="Isosceles Triangle 73"/>
              <p:cNvSpPr>
                <a:spLocks noChangeArrowheads="1"/>
              </p:cNvSpPr>
              <p:nvPr/>
            </p:nvSpPr>
            <p:spPr bwMode="auto">
              <a:xfrm>
                <a:off x="4893620" y="5536554"/>
                <a:ext cx="648980" cy="215224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AFE0E4"/>
                  </a:gs>
                  <a:gs pos="20000">
                    <a:srgbClr val="AFDEE2"/>
                  </a:gs>
                  <a:gs pos="100000">
                    <a:srgbClr val="85AAAD"/>
                  </a:gs>
                </a:gsLst>
                <a:lin ang="5400000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US" sz="1050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6" name="Isosceles Triangle 75"/>
              <p:cNvSpPr>
                <a:spLocks noChangeArrowheads="1"/>
              </p:cNvSpPr>
              <p:nvPr/>
            </p:nvSpPr>
            <p:spPr bwMode="auto">
              <a:xfrm>
                <a:off x="4866268" y="4241072"/>
                <a:ext cx="646494" cy="217294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AFE0E4"/>
                  </a:gs>
                  <a:gs pos="20000">
                    <a:srgbClr val="AFDEE2"/>
                  </a:gs>
                  <a:gs pos="100000">
                    <a:srgbClr val="85AAAD"/>
                  </a:gs>
                </a:gsLst>
                <a:lin ang="5400000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US" sz="1050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7" name="Isosceles Triangle 76"/>
              <p:cNvSpPr>
                <a:spLocks noChangeArrowheads="1"/>
              </p:cNvSpPr>
              <p:nvPr/>
            </p:nvSpPr>
            <p:spPr bwMode="auto">
              <a:xfrm>
                <a:off x="2339969" y="3015952"/>
                <a:ext cx="646494" cy="217294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AFE0E4"/>
                  </a:gs>
                  <a:gs pos="20000">
                    <a:srgbClr val="AFDEE2"/>
                  </a:gs>
                  <a:gs pos="100000">
                    <a:srgbClr val="85AAAD"/>
                  </a:gs>
                </a:gsLst>
                <a:lin ang="5400000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US" sz="1050">
                  <a:solidFill>
                    <a:srgbClr val="FFFFFF"/>
                  </a:solidFill>
                  <a:latin typeface="Tahoma"/>
                </a:endParaRPr>
              </a:p>
            </p:txBody>
          </p:sp>
          <p:sp>
            <p:nvSpPr>
              <p:cNvPr id="78" name="Isosceles Triangle 77"/>
              <p:cNvSpPr>
                <a:spLocks noChangeArrowheads="1"/>
              </p:cNvSpPr>
              <p:nvPr/>
            </p:nvSpPr>
            <p:spPr bwMode="auto">
              <a:xfrm>
                <a:off x="7163808" y="3015952"/>
                <a:ext cx="646494" cy="217294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AFE0E4"/>
                  </a:gs>
                  <a:gs pos="20000">
                    <a:srgbClr val="AFDEE2"/>
                  </a:gs>
                  <a:gs pos="100000">
                    <a:srgbClr val="85AAAD"/>
                  </a:gs>
                </a:gsLst>
                <a:lin ang="5400000"/>
              </a:gradFill>
              <a:ln w="9525">
                <a:solidFill>
                  <a:srgbClr val="B6DCDF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 eaLnBrk="0" hangingPunct="0">
                  <a:defRPr/>
                </a:pPr>
                <a:endParaRPr lang="en-US" sz="1050">
                  <a:solidFill>
                    <a:srgbClr val="FFFFFF"/>
                  </a:solidFill>
                  <a:latin typeface="Tahoma"/>
                </a:endParaRPr>
              </a:p>
            </p:txBody>
          </p:sp>
        </p:grpSp>
        <p:pic>
          <p:nvPicPr>
            <p:cNvPr id="22573" name="Picture 4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4837" y="2200427"/>
              <a:ext cx="603696" cy="60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4" name="Picture 4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4267" y="2200427"/>
              <a:ext cx="603696" cy="60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5" name="Picture 52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2989" y="2200427"/>
              <a:ext cx="603696" cy="60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6" name="Picture 5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59413" y="2200427"/>
              <a:ext cx="603696" cy="60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7" name="Picture 57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8843" y="2200427"/>
              <a:ext cx="603696" cy="60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8" name="Picture 58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27565" y="2200427"/>
              <a:ext cx="603696" cy="603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79" name="Picture 59"/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5761481" y="3375058"/>
              <a:ext cx="288032" cy="5997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580" name="Picture 61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8311380" y="1120307"/>
              <a:ext cx="435397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0847" y="3234609"/>
            <a:ext cx="2734333" cy="6403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9" name="TextBox 78"/>
          <p:cNvSpPr txBox="1"/>
          <p:nvPr/>
        </p:nvSpPr>
        <p:spPr bwMode="auto">
          <a:xfrm>
            <a:off x="484801" y="4919807"/>
            <a:ext cx="3048953" cy="304753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txBody>
          <a:bodyPr lIns="82351" tIns="41175" rIns="82351" bIns="41175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10. </a:t>
            </a:r>
            <a:r>
              <a:rPr lang="th-TH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ศูนย์กลางการศึกษา </a:t>
            </a:r>
            <a:r>
              <a:rPr lang="en-US" sz="1800">
                <a:solidFill>
                  <a:srgbClr val="000000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Education Hubs</a:t>
            </a:r>
          </a:p>
        </p:txBody>
      </p:sp>
      <p:grpSp>
        <p:nvGrpSpPr>
          <p:cNvPr id="22547" name="Group 72"/>
          <p:cNvGrpSpPr>
            <a:grpSpLocks/>
          </p:cNvGrpSpPr>
          <p:nvPr/>
        </p:nvGrpSpPr>
        <p:grpSpPr bwMode="auto">
          <a:xfrm>
            <a:off x="0" y="5179953"/>
            <a:ext cx="9144000" cy="1483461"/>
            <a:chOff x="-621125" y="5752628"/>
            <a:chExt cx="10771600" cy="1648051"/>
          </a:xfrm>
        </p:grpSpPr>
        <p:sp>
          <p:nvSpPr>
            <p:cNvPr id="110" name="TextBox 109"/>
            <p:cNvSpPr txBox="1"/>
            <p:nvPr/>
          </p:nvSpPr>
          <p:spPr bwMode="auto">
            <a:xfrm>
              <a:off x="27463" y="5949532"/>
              <a:ext cx="10123012" cy="376117"/>
            </a:xfrm>
            <a:prstGeom prst="rect">
              <a:avLst/>
            </a:prstGeom>
            <a:solidFill>
              <a:schemeClr val="accent5">
                <a:lumMod val="25000"/>
              </a:schemeClr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600" b="1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3) </a:t>
              </a:r>
              <a:r>
                <a:rPr lang="th-TH" sz="1600" b="1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ศูนย์กลางการศึกษาภูมิภาค </a:t>
              </a:r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Education Hubs</a:t>
              </a:r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 </a:t>
              </a:r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(</a:t>
              </a:r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เป้าหมาย </a:t>
              </a:r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5 </a:t>
              </a:r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  <a:ea typeface="MS PGothic" pitchFamily="34" charset="-128"/>
                  <a:cs typeface="BrowalliaUPC" pitchFamily="34" charset="-34"/>
                </a:rPr>
                <a:t>ปี)</a:t>
              </a:r>
              <a:endParaRPr lang="en-US" sz="16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626965" y="6472709"/>
              <a:ext cx="5041215" cy="504056"/>
              <a:chOff x="27148" y="6688732"/>
              <a:chExt cx="11960857" cy="504056"/>
            </a:xfrm>
            <a:solidFill>
              <a:schemeClr val="accent5">
                <a:lumMod val="60000"/>
                <a:lumOff val="40000"/>
              </a:schemeClr>
            </a:solidFill>
          </p:grpSpPr>
          <p:sp>
            <p:nvSpPr>
              <p:cNvPr id="45" name="Rectangle 44"/>
              <p:cNvSpPr/>
              <p:nvPr/>
            </p:nvSpPr>
            <p:spPr>
              <a:xfrm>
                <a:off x="27148" y="6688732"/>
                <a:ext cx="2815841" cy="504056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sz="1050" dirty="0">
                    <a:solidFill>
                      <a:srgbClr val="000000"/>
                    </a:solidFill>
                  </a:rPr>
                  <a:t>Nano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914997" y="6688732"/>
                <a:ext cx="2664296" cy="504056"/>
              </a:xfrm>
              <a:prstGeom prst="rect">
                <a:avLst/>
              </a:prstGeom>
              <a:solidFill>
                <a:srgbClr val="9ED3D7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sz="1050" dirty="0">
                    <a:solidFill>
                      <a:srgbClr val="000000"/>
                    </a:solidFill>
                  </a:rPr>
                  <a:t>Bio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651301" y="6688732"/>
                <a:ext cx="3096344" cy="504056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sz="1050" dirty="0">
                    <a:solidFill>
                      <a:srgbClr val="000000"/>
                    </a:solidFill>
                  </a:rPr>
                  <a:t>Digital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819653" y="6688732"/>
                <a:ext cx="3168352" cy="504056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defRPr/>
                </a:pPr>
                <a:r>
                  <a:rPr lang="en-US" sz="1050" dirty="0">
                    <a:solidFill>
                      <a:srgbClr val="000000"/>
                    </a:solidFill>
                  </a:rPr>
                  <a:t>Robotic</a:t>
                </a: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258935" y="7021385"/>
              <a:ext cx="3709580" cy="37611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600" dirty="0">
                  <a:latin typeface="BrowalliaUPC"/>
                  <a:ea typeface="MS PGothic" pitchFamily="34" charset="-128"/>
                  <a:cs typeface="BrowalliaUPC"/>
                </a:rPr>
                <a:t>World &amp; Local Talent &amp; Incentive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037589" y="7024562"/>
              <a:ext cx="2845360" cy="3761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600" dirty="0">
                  <a:solidFill>
                    <a:srgbClr val="FFFFFF"/>
                  </a:solidFill>
                  <a:latin typeface="BrowalliaUPC"/>
                  <a:ea typeface="MS PGothic" pitchFamily="34" charset="-128"/>
                  <a:cs typeface="BrowalliaUPC"/>
                </a:rPr>
                <a:t>Funding &amp; Tax Incentive</a:t>
              </a: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34201" y="6471962"/>
              <a:ext cx="2016516" cy="504962"/>
            </a:xfrm>
            <a:prstGeom prst="rect">
              <a:avLst/>
            </a:prstGeom>
            <a:solidFill>
              <a:srgbClr val="4597A0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sz="1050" dirty="0">
                  <a:solidFill>
                    <a:srgbClr val="FFFFFF"/>
                  </a:solidFill>
                  <a:latin typeface="Tahoma"/>
                </a:rPr>
                <a:t>Universities</a:t>
              </a:r>
            </a:p>
          </p:txBody>
        </p:sp>
        <p:sp>
          <p:nvSpPr>
            <p:cNvPr id="8" name="Isosceles Triangle 7"/>
            <p:cNvSpPr>
              <a:spLocks noChangeArrowheads="1"/>
            </p:cNvSpPr>
            <p:nvPr/>
          </p:nvSpPr>
          <p:spPr bwMode="auto">
            <a:xfrm rot="5400000">
              <a:off x="2087454" y="6580104"/>
              <a:ext cx="431918" cy="215634"/>
            </a:xfrm>
            <a:prstGeom prst="triangle">
              <a:avLst>
                <a:gd name="adj" fmla="val 50000"/>
              </a:avLst>
            </a:prstGeom>
            <a:solidFill>
              <a:srgbClr val="215968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 sz="105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54" name="Rectangle 53"/>
            <p:cNvSpPr>
              <a:spLocks noChangeArrowheads="1"/>
            </p:cNvSpPr>
            <p:nvPr/>
          </p:nvSpPr>
          <p:spPr bwMode="auto">
            <a:xfrm>
              <a:off x="8063204" y="6471962"/>
              <a:ext cx="2016516" cy="504962"/>
            </a:xfrm>
            <a:prstGeom prst="rect">
              <a:avLst/>
            </a:prstGeom>
            <a:solidFill>
              <a:srgbClr val="4597A0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r>
                <a:rPr lang="en-US" sz="1050" dirty="0">
                  <a:solidFill>
                    <a:srgbClr val="FFFFFF"/>
                  </a:solidFill>
                  <a:latin typeface="Tahoma"/>
                </a:rPr>
                <a:t>Corporate R&amp;D</a:t>
              </a:r>
            </a:p>
          </p:txBody>
        </p:sp>
        <p:sp>
          <p:nvSpPr>
            <p:cNvPr id="55" name="Isosceles Triangle 54"/>
            <p:cNvSpPr>
              <a:spLocks noChangeArrowheads="1"/>
            </p:cNvSpPr>
            <p:nvPr/>
          </p:nvSpPr>
          <p:spPr bwMode="auto">
            <a:xfrm rot="16041747">
              <a:off x="7640877" y="6584024"/>
              <a:ext cx="431918" cy="217319"/>
            </a:xfrm>
            <a:prstGeom prst="triangle">
              <a:avLst>
                <a:gd name="adj" fmla="val 50000"/>
              </a:avLst>
            </a:prstGeom>
            <a:solidFill>
              <a:srgbClr val="215968"/>
            </a:solidFill>
            <a:ln w="9525">
              <a:solidFill>
                <a:srgbClr val="B6DCDF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eaLnBrk="0" hangingPunct="0">
                <a:defRPr/>
              </a:pPr>
              <a:endParaRPr lang="en-US" sz="1050">
                <a:solidFill>
                  <a:srgbClr val="FFFFFF"/>
                </a:solidFill>
                <a:latin typeface="Tahoma"/>
              </a:endParaRPr>
            </a:p>
          </p:txBody>
        </p:sp>
        <p:sp>
          <p:nvSpPr>
            <p:cNvPr id="22570" name="Isosceles Triangle 2"/>
            <p:cNvSpPr>
              <a:spLocks noChangeArrowheads="1"/>
            </p:cNvSpPr>
            <p:nvPr/>
          </p:nvSpPr>
          <p:spPr bwMode="auto">
            <a:xfrm rot="10800000">
              <a:off x="-621125" y="5752628"/>
              <a:ext cx="288925" cy="144462"/>
            </a:xfrm>
            <a:prstGeom prst="triangle">
              <a:avLst>
                <a:gd name="adj" fmla="val 50000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 sz="1800"/>
            </a:p>
          </p:txBody>
        </p:sp>
      </p:grpSp>
      <p:pic>
        <p:nvPicPr>
          <p:cNvPr id="22548" name="Picture 8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5361" y="0"/>
            <a:ext cx="1417219" cy="641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Isosceles Triangle 3"/>
          <p:cNvSpPr/>
          <p:nvPr/>
        </p:nvSpPr>
        <p:spPr bwMode="auto">
          <a:xfrm rot="5400000">
            <a:off x="3352218" y="1719473"/>
            <a:ext cx="324461" cy="112978"/>
          </a:xfrm>
          <a:prstGeom prst="triangle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 sz="1100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82" name="Isosceles Triangle 81"/>
          <p:cNvSpPr/>
          <p:nvPr/>
        </p:nvSpPr>
        <p:spPr bwMode="auto">
          <a:xfrm rot="5400000">
            <a:off x="3366519" y="2086815"/>
            <a:ext cx="324462" cy="112978"/>
          </a:xfrm>
          <a:prstGeom prst="triangle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 sz="1100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83" name="Isosceles Triangle 82"/>
          <p:cNvSpPr/>
          <p:nvPr/>
        </p:nvSpPr>
        <p:spPr bwMode="auto">
          <a:xfrm rot="5400000">
            <a:off x="3380819" y="2432717"/>
            <a:ext cx="324462" cy="112978"/>
          </a:xfrm>
          <a:prstGeom prst="triangle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 sz="1100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84" name="Isosceles Triangle 83"/>
          <p:cNvSpPr/>
          <p:nvPr/>
        </p:nvSpPr>
        <p:spPr bwMode="auto">
          <a:xfrm rot="5400000">
            <a:off x="3387969" y="2821499"/>
            <a:ext cx="324462" cy="112977"/>
          </a:xfrm>
          <a:prstGeom prst="triangle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 sz="1100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85" name="Isosceles Triangle 84"/>
          <p:cNvSpPr/>
          <p:nvPr/>
        </p:nvSpPr>
        <p:spPr bwMode="auto">
          <a:xfrm rot="5400000">
            <a:off x="3387970" y="3145960"/>
            <a:ext cx="324461" cy="112977"/>
          </a:xfrm>
          <a:prstGeom prst="triangle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 sz="1100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86" name="Isosceles Triangle 85"/>
          <p:cNvSpPr/>
          <p:nvPr/>
        </p:nvSpPr>
        <p:spPr bwMode="auto">
          <a:xfrm rot="5400000">
            <a:off x="3402985" y="3512588"/>
            <a:ext cx="323032" cy="112977"/>
          </a:xfrm>
          <a:prstGeom prst="triangle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 sz="1100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87" name="Isosceles Triangle 86"/>
          <p:cNvSpPr/>
          <p:nvPr/>
        </p:nvSpPr>
        <p:spPr bwMode="auto">
          <a:xfrm rot="5400000">
            <a:off x="3416571" y="3859204"/>
            <a:ext cx="324462" cy="112977"/>
          </a:xfrm>
          <a:prstGeom prst="triangle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r" eaLnBrk="0" hangingPunct="0">
              <a:defRPr/>
            </a:pPr>
            <a:endParaRPr lang="en-US" sz="1100">
              <a:ea typeface="MS PGothic" pitchFamily="34" charset="-128"/>
              <a:cs typeface="Tahoma" pitchFamily="34" charset="0"/>
            </a:endParaRPr>
          </a:p>
        </p:txBody>
      </p:sp>
      <p:sp>
        <p:nvSpPr>
          <p:cNvPr id="22556" name="Isosceles Triangle 87"/>
          <p:cNvSpPr>
            <a:spLocks noChangeArrowheads="1"/>
          </p:cNvSpPr>
          <p:nvPr/>
        </p:nvSpPr>
        <p:spPr bwMode="auto">
          <a:xfrm rot="5400000">
            <a:off x="3416571" y="4247986"/>
            <a:ext cx="324462" cy="112977"/>
          </a:xfrm>
          <a:prstGeom prst="triangle">
            <a:avLst>
              <a:gd name="adj" fmla="val 50000"/>
            </a:avLst>
          </a:prstGeom>
          <a:solidFill>
            <a:srgbClr val="224B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351" tIns="41175" rIns="82351" bIns="41175"/>
          <a:lstStyle/>
          <a:p>
            <a:pPr algn="r" eaLnBrk="0" hangingPunct="0"/>
            <a:endParaRPr lang="th-TH" sz="1100"/>
          </a:p>
        </p:txBody>
      </p:sp>
      <p:sp>
        <p:nvSpPr>
          <p:cNvPr id="22557" name="Isosceles Triangle 88"/>
          <p:cNvSpPr>
            <a:spLocks noChangeArrowheads="1"/>
          </p:cNvSpPr>
          <p:nvPr/>
        </p:nvSpPr>
        <p:spPr bwMode="auto">
          <a:xfrm rot="5400000">
            <a:off x="3453039" y="4637483"/>
            <a:ext cx="324462" cy="111547"/>
          </a:xfrm>
          <a:prstGeom prst="triangle">
            <a:avLst>
              <a:gd name="adj" fmla="val 50000"/>
            </a:avLst>
          </a:prstGeom>
          <a:solidFill>
            <a:srgbClr val="224B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351" tIns="41175" rIns="82351" bIns="41175"/>
          <a:lstStyle/>
          <a:p>
            <a:pPr algn="r" eaLnBrk="0" hangingPunct="0"/>
            <a:endParaRPr lang="th-TH" sz="1100"/>
          </a:p>
        </p:txBody>
      </p:sp>
      <p:sp>
        <p:nvSpPr>
          <p:cNvPr id="22558" name="Isosceles Triangle 89"/>
          <p:cNvSpPr>
            <a:spLocks noChangeArrowheads="1"/>
          </p:cNvSpPr>
          <p:nvPr/>
        </p:nvSpPr>
        <p:spPr bwMode="auto">
          <a:xfrm rot="5400000">
            <a:off x="3467341" y="5004825"/>
            <a:ext cx="324461" cy="111547"/>
          </a:xfrm>
          <a:prstGeom prst="triangle">
            <a:avLst>
              <a:gd name="adj" fmla="val 50000"/>
            </a:avLst>
          </a:prstGeom>
          <a:solidFill>
            <a:srgbClr val="224B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82351" tIns="41175" rIns="82351" bIns="41175"/>
          <a:lstStyle/>
          <a:p>
            <a:pPr algn="r" eaLnBrk="0" hangingPunct="0"/>
            <a:endParaRPr lang="th-TH" sz="1100"/>
          </a:p>
        </p:txBody>
      </p:sp>
      <p:sp>
        <p:nvSpPr>
          <p:cNvPr id="66" name="Rectangle 65"/>
          <p:cNvSpPr/>
          <p:nvPr/>
        </p:nvSpPr>
        <p:spPr bwMode="auto">
          <a:xfrm rot="16200000">
            <a:off x="-1944506" y="2780673"/>
            <a:ext cx="4343781" cy="45476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ctr" eaLnBrk="0" hangingPunct="0">
              <a:defRPr/>
            </a:pPr>
            <a:r>
              <a:rPr lang="th-TH" sz="1800" dirty="0">
                <a:solidFill>
                  <a:schemeClr val="bg1"/>
                </a:solidFill>
                <a:ea typeface="MS PGothic" pitchFamily="34" charset="-128"/>
                <a:cs typeface="Tahoma" pitchFamily="34" charset="0"/>
              </a:rPr>
              <a:t>การศึกษาพื้นฐาน</a:t>
            </a:r>
          </a:p>
        </p:txBody>
      </p:sp>
      <p:sp>
        <p:nvSpPr>
          <p:cNvPr id="75" name="Rectangle 74"/>
          <p:cNvSpPr/>
          <p:nvPr/>
        </p:nvSpPr>
        <p:spPr bwMode="auto">
          <a:xfrm rot="16200000">
            <a:off x="-611641" y="5791590"/>
            <a:ext cx="1678052" cy="45476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82351" tIns="41175" rIns="82351" bIns="41175"/>
          <a:lstStyle/>
          <a:p>
            <a:pPr algn="ctr" eaLnBrk="0" hangingPunct="0">
              <a:defRPr/>
            </a:pPr>
            <a:r>
              <a:rPr lang="th-TH" sz="1800" dirty="0">
                <a:solidFill>
                  <a:schemeClr val="bg1"/>
                </a:solidFill>
                <a:ea typeface="MS PGothic" pitchFamily="34" charset="-128"/>
                <a:cs typeface="Tahoma" pitchFamily="34" charset="0"/>
              </a:rPr>
              <a:t>งานวิจัย</a:t>
            </a:r>
          </a:p>
        </p:txBody>
      </p:sp>
      <p:sp>
        <p:nvSpPr>
          <p:cNvPr id="22561" name="Isosceles Triangle 80"/>
          <p:cNvSpPr>
            <a:spLocks noChangeArrowheads="1"/>
          </p:cNvSpPr>
          <p:nvPr/>
        </p:nvSpPr>
        <p:spPr bwMode="auto">
          <a:xfrm rot="10600457">
            <a:off x="20021" y="5191383"/>
            <a:ext cx="394705" cy="184386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82351" tIns="41175" rIns="82351" bIns="41175"/>
          <a:lstStyle/>
          <a:p>
            <a:pPr algn="r" eaLnBrk="0" hangingPunct="0"/>
            <a:endParaRPr lang="th-TH" sz="1800">
              <a:ea typeface="MS PGothic" pitchFamily="34" charset="-128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7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24123" r="24050"/>
          <a:stretch/>
        </p:blipFill>
        <p:spPr bwMode="auto">
          <a:xfrm>
            <a:off x="0" y="819056"/>
            <a:ext cx="9189608" cy="6138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 bwMode="auto">
          <a:xfrm>
            <a:off x="7622" y="-27384"/>
            <a:ext cx="9136378" cy="846440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txBody>
          <a:bodyPr wrap="square" lIns="82351" tIns="41175" rIns="82351" bIns="41175">
            <a:spAutoFit/>
          </a:bodyPr>
          <a:lstStyle/>
          <a:p>
            <a:pPr marL="14297" algn="ctr">
              <a:lnSpc>
                <a:spcPct val="80000"/>
              </a:lnSpc>
              <a:defRPr/>
            </a:pPr>
            <a:r>
              <a:rPr lang="th-TH" sz="44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โครงการยุทธศาสตร์การพัฒนา</a:t>
            </a:r>
            <a:r>
              <a:rPr lang="en-US" sz="44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 </a:t>
            </a:r>
            <a:r>
              <a:rPr lang="th-TH" sz="44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การศึกษา </a:t>
            </a:r>
            <a:r>
              <a:rPr lang="en-US" sz="44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10 </a:t>
            </a:r>
            <a:r>
              <a:rPr lang="th-TH" sz="44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</a:rPr>
              <a:t>ด้าน </a:t>
            </a:r>
            <a:endParaRPr lang="en-US" sz="4400" b="1" dirty="0">
              <a:solidFill>
                <a:srgbClr val="000000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  <a:p>
            <a:pPr marL="152979" indent="-138682" algn="ctr">
              <a:lnSpc>
                <a:spcPct val="80000"/>
              </a:lnSpc>
              <a:defRPr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10 Strategic Transformation</a:t>
            </a:r>
          </a:p>
        </p:txBody>
      </p:sp>
    </p:spTree>
    <p:extLst>
      <p:ext uri="{BB962C8B-B14F-4D97-AF65-F5344CB8AC3E}">
        <p14:creationId xmlns:p14="http://schemas.microsoft.com/office/powerpoint/2010/main" val="34226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41952"/>
            <a:ext cx="9144000" cy="69272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96732"/>
            <a:ext cx="9144000" cy="12541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endParaRPr lang="th-TH">
              <a:solidFill>
                <a:prstClr val="black"/>
              </a:solidFill>
              <a:cs typeface="Angsana New" pitchFamily="18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6611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คณะทำงานกลุ่มย่อยที่ </a:t>
            </a:r>
            <a:r>
              <a:rPr lang="en-US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1 </a:t>
            </a: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 ICT</a:t>
            </a: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เพื่อการศึกษา  </a:t>
            </a:r>
            <a:r>
              <a:rPr lang="en-US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: </a:t>
            </a: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ฐานข้อมูล</a:t>
            </a:r>
            <a:endParaRPr lang="th-TH" sz="3200" b="1" dirty="0">
              <a:solidFill>
                <a:prstClr val="white"/>
              </a:solidFill>
              <a:latin typeface="AngsanaUPC" pitchFamily="18" charset="-34"/>
              <a:cs typeface="AngsanaUPC" pitchFamily="18" charset="-34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717183" y="2144780"/>
            <a:ext cx="2160588" cy="260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ข้อมูลพื้นฐานโรงเรียน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17183" y="2427355"/>
            <a:ext cx="2160588" cy="41100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รหัสโรงเรียน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เลขประจําตัวผู้เสียภาษี 13 หลัก ของโรงเรียน</a:t>
            </a:r>
            <a:endParaRPr lang="en-US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ชื่อโรงเรียน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ชื่อสพป.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สพม.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หมายเลขเขตพื้นที่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ที่อยู่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ตำบล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อำเภอ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จังหวัด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พิกัดที่ตั้งของโรงเรียน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ระดับที่เปิดสอน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จำนวนผู้บริหาร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จำนวนข้าราชการครู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จำนวนอัตราจ้าง</a:t>
            </a:r>
            <a:endParaRPr lang="en-US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จำนวนบุคลากรอื่นๆ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จำนวนนักเรียน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แยกตามชั้นปี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พื้นที่ทั้งหมดของโรงเรียน(ไร่)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เป็นพื้นที่สถานศึกษา(ไร่)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เป็นพื้นที่สามารถทำเกษตร(ไร่)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มีแหล่งน้ำในโรงเรียนมั้ย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จำนวนห้องเรียน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จำนวนอาคารเรียน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จำนวนที่ใช้งานได้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จำนวนที่ใช้งานไม่ได้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จำนวนอาคารอเนกประสงค์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จำนวนที่ใช้งานได้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จำนวนที่ใช้งานไม่ได้</a:t>
            </a:r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196233" y="920818"/>
            <a:ext cx="2160588" cy="26035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ข้อมูลผู้บริหารโรงเรียน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233" y="1208155"/>
            <a:ext cx="2160588" cy="19236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ชื่อผู้บริหาร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ตำแหน่ง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อายุ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วุฒิการศึกษาสูงสุด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สาขาของวุฒิการศึกษา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ประสบการณ์บริหาร(ปี)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เบอร์ติดต่อ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โทร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เบอร์ติดต่อ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โทรสาร</a:t>
            </a:r>
            <a:endParaRPr lang="en-US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เบอร์ติดต่อ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โทรมือถือ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อีเมล์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-Line ID</a:t>
            </a:r>
          </a:p>
          <a:p>
            <a:pPr>
              <a:defRPr/>
            </a:pPr>
            <a:r>
              <a:rPr lang="en-US" sz="1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1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ต้องการพัฒนาตนเองตามหลักสูตรใดบ้าง</a:t>
            </a:r>
            <a:r>
              <a:rPr lang="en-US" sz="10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*(1)</a:t>
            </a:r>
            <a:endParaRPr lang="th-TH" sz="10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6965333" y="957330"/>
            <a:ext cx="2016125" cy="246063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อุปกรณ์การเรียนการสอนของรร.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333" y="1209743"/>
            <a:ext cx="2016125" cy="78581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จำนวนคอมฯในการเรียนการสอน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จำนวนคอมฯในการบริหารจัดการ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Tablet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ในการเรียนการสอน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จำนวนคอมฯที่ใช้อินเทอร์เน็ตได้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จำนวน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Tablet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ที่ใช้อินเทอร์เน็ตได้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093671" y="3664018"/>
            <a:ext cx="1800225" cy="4302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ผลสัมฤทธิ์ทางการเรียนแต่ละรร.</a:t>
            </a:r>
            <a:r>
              <a:rPr lang="en-US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(2</a:t>
            </a: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ปีล่าสุด)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93671" y="4095818"/>
            <a:ext cx="1800225" cy="7842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ปี พ.ศ.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ระดับชั้น (ป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6,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ม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3,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ม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6)</a:t>
            </a:r>
            <a:endParaRPr lang="th-TH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รายวิชา (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กลุ่มสาระวิชา)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คะแนน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O-Net 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ตาม8สาระวิชาของโรงเรียน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6233" y="4037080"/>
            <a:ext cx="2233613" cy="261938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ข้อมูลผลงานด้านนวัตกรรมในรอบ</a:t>
            </a:r>
            <a:r>
              <a:rPr lang="en-US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96233" y="4302193"/>
            <a:ext cx="2233613" cy="10318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ปีพ.ศ.ที่ได้รับรางวัล</a:t>
            </a:r>
            <a:endParaRPr lang="en-US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-ประเภทผลงานที่ได้รับรางวัล </a:t>
            </a:r>
            <a:r>
              <a:rPr lang="th-TH" sz="7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(ด้านการเกษตร, ด้านหุ่นยนต์, ด้านวิทยาศาสตร์)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-ระดับผลงานที่ได้รับรางวัล </a:t>
            </a:r>
            <a:r>
              <a:rPr lang="th-TH" sz="7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(ระดับเขต, ระดับจังหวัด, ระดับประเทศ)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-จำนวนผลงาน ที่แยกตามประเภท, ระดับผลงาน และปี</a:t>
            </a:r>
          </a:p>
        </p:txBody>
      </p:sp>
      <p:sp>
        <p:nvSpPr>
          <p:cNvPr id="18" name="TextBox 19"/>
          <p:cNvSpPr txBox="1">
            <a:spLocks noChangeArrowheads="1"/>
          </p:cNvSpPr>
          <p:nvPr/>
        </p:nvSpPr>
        <p:spPr bwMode="auto">
          <a:xfrm>
            <a:off x="196233" y="5381693"/>
            <a:ext cx="2232025" cy="384175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10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ข้อมูลการเข้าร่วมโครงการ</a:t>
            </a:r>
            <a:r>
              <a:rPr lang="en-US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th-TH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รร.สุจริต</a:t>
            </a:r>
            <a:r>
              <a:rPr lang="en-US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th-TH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รร.ดีศรีตำบล</a:t>
            </a:r>
            <a:r>
              <a:rPr lang="en-US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th-TH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รร.ในฝัน</a:t>
            </a:r>
            <a:r>
              <a:rPr lang="en-US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th-TH" sz="90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รร.สีขาว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6233" y="5778568"/>
            <a:ext cx="2232025" cy="9239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เคย หรือ ไม่เคยเข้าร่วม</a:t>
            </a:r>
            <a:endParaRPr lang="en-US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ชื่อโครงการที่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1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ชื่อโครงการที่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2</a:t>
            </a:r>
            <a:endParaRPr lang="th-TH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ชื่อโครงการที่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3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ชื่อโครงการที่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4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ชื่อโครงการที่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5</a:t>
            </a:r>
            <a:endParaRPr lang="th-TH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96233" y="3179830"/>
            <a:ext cx="2160588" cy="2619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ข้อมูลคุณครู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6233" y="3457643"/>
            <a:ext cx="2160588" cy="50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ต้องการพัฒนาตนเองตามหลักสูตรใดบ้างเพื่อพัฒนาการเรียนการสอนให้มีประสิทธิภาพ</a:t>
            </a:r>
            <a:r>
              <a:rPr lang="en-US" sz="9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*(2)</a:t>
            </a:r>
            <a:endParaRPr lang="th-TH" sz="9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2501283" y="941455"/>
            <a:ext cx="2160588" cy="26193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ข้อมูลสถานศึกษา</a:t>
            </a:r>
            <a:r>
              <a:rPr lang="en-US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รร.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01283" y="1220855"/>
            <a:ext cx="2160588" cy="64611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การประเมิน สมศ.รอบ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3 (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ผ่าน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ไม่ผ่าน)</a:t>
            </a:r>
          </a:p>
          <a:p>
            <a:pPr>
              <a:defRPr/>
            </a:pPr>
            <a:r>
              <a:rPr lang="en-US" sz="9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ต้องการให้ชุมชนร่วมสนับสนุนอย่างไร</a:t>
            </a:r>
          </a:p>
          <a:p>
            <a:pPr>
              <a:defRPr/>
            </a:pPr>
            <a:r>
              <a:rPr lang="en-US" sz="9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ผู้บริหารสามารถมีส่วนร่วมกับชุมชนได้มากน้อยแค่ไหน เพราะอะไร</a:t>
            </a:r>
          </a:p>
        </p:txBody>
      </p:sp>
      <p:sp>
        <p:nvSpPr>
          <p:cNvPr id="24" name="TextBox 11"/>
          <p:cNvSpPr txBox="1">
            <a:spLocks noChangeArrowheads="1"/>
          </p:cNvSpPr>
          <p:nvPr/>
        </p:nvSpPr>
        <p:spPr bwMode="auto">
          <a:xfrm>
            <a:off x="5093671" y="5024505"/>
            <a:ext cx="2087562" cy="4318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ผลสัมฤทธิ์ทางการเรียนของนร.</a:t>
            </a:r>
            <a:r>
              <a:rPr lang="en-US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ในแต่ละรร.</a:t>
            </a:r>
            <a:r>
              <a:rPr lang="en-US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(2</a:t>
            </a:r>
            <a:r>
              <a:rPr lang="th-TH" sz="105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ปีล่าสุด)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93671" y="5475355"/>
            <a:ext cx="2087562" cy="106203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ปี พ.ศ.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ระดับชั้น (ป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6,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ม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3,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ม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6)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รายชื่อนักเรียนที่มีผลรวมการสอบสูงสุด 5 คนแรกของแต่ละระดับชั้น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รายวิชา (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8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กลุ่มสาระวิชา)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คะแนน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O-Net 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ตาม8สาระวิชาของนักเรียน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57496" y="4519680"/>
            <a:ext cx="1222375" cy="2619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105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ข้อมูลผู้ปกครอง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57496" y="4799080"/>
            <a:ext cx="1222375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อาชีพ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รายได้ต่อปี</a:t>
            </a:r>
          </a:p>
        </p:txBody>
      </p:sp>
      <p:sp>
        <p:nvSpPr>
          <p:cNvPr id="28" name="TextBox 23"/>
          <p:cNvSpPr txBox="1">
            <a:spLocks noChangeArrowheads="1"/>
          </p:cNvSpPr>
          <p:nvPr/>
        </p:nvSpPr>
        <p:spPr bwMode="auto">
          <a:xfrm>
            <a:off x="7397133" y="5311843"/>
            <a:ext cx="1584325" cy="261937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สิ่งที่ต้องการรร.พัฒนา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397133" y="5600768"/>
            <a:ext cx="1584325" cy="9223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ด้านวิชาการ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ด้านกายภาพ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ด้านการบริหาร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ด้านบุคลากร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ปัญหาที่โรงเรียนพบและต้องการการสนับสนุน</a:t>
            </a:r>
          </a:p>
        </p:txBody>
      </p:sp>
      <p:sp>
        <p:nvSpPr>
          <p:cNvPr id="30" name="TextBox 7"/>
          <p:cNvSpPr txBox="1">
            <a:spLocks noChangeArrowheads="1"/>
          </p:cNvSpPr>
          <p:nvPr/>
        </p:nvSpPr>
        <p:spPr bwMode="auto">
          <a:xfrm>
            <a:off x="4804746" y="941455"/>
            <a:ext cx="2016125" cy="261938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ระบบอินเทอร์เน็ตของรร.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4746" y="1208155"/>
            <a:ext cx="2016125" cy="7842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-ชนิดของอินเทอร์เน็ต (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1)Fiber, 2)ADSL, 3)</a:t>
            </a:r>
            <a:r>
              <a:rPr lang="en-US" sz="900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UniNet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, 4)IP-Star,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5)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แอร์การ์ด3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G-4G)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ค่ายอินเทอร์เน็ตที่ใช้ (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ISP) 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ความเร็วอินเทอร์เน็ตตามแพ็คเกจ</a:t>
            </a:r>
          </a:p>
        </p:txBody>
      </p:sp>
      <p:sp>
        <p:nvSpPr>
          <p:cNvPr id="32" name="TextBox 7"/>
          <p:cNvSpPr txBox="1">
            <a:spLocks noChangeArrowheads="1"/>
          </p:cNvSpPr>
          <p:nvPr/>
        </p:nvSpPr>
        <p:spPr bwMode="auto">
          <a:xfrm>
            <a:off x="7109796" y="2360680"/>
            <a:ext cx="1871662" cy="260350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05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สื่อการเรียนการสอนของรร.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09796" y="2648018"/>
            <a:ext cx="1871662" cy="175418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สื่อหนังสือ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ชั้นปี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สาระวิชา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ชุดหนังสือ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สำนักพิมพ์</a:t>
            </a:r>
          </a:p>
          <a:p>
            <a:pPr>
              <a:defRPr/>
            </a:pP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สื่อดิจิทัล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ชั้นปี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สาระวิชา</a:t>
            </a: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ประเภทที่ใช้ (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1)CD/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โปรแกรมคอมพิวเตอร์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, 2)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อินเทอร์เน็ต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เว็บไซต์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,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3)Application)</a:t>
            </a:r>
            <a:endParaRPr lang="th-TH" sz="900" dirty="0">
              <a:solidFill>
                <a:prstClr val="black"/>
              </a:solidFill>
              <a:latin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  </a:t>
            </a:r>
            <a:r>
              <a:rPr lang="en-US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-</a:t>
            </a:r>
            <a:r>
              <a:rPr lang="th-TH" sz="900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บริษัทผู้ผลิต</a:t>
            </a:r>
          </a:p>
        </p:txBody>
      </p:sp>
    </p:spTree>
    <p:extLst>
      <p:ext uri="{BB962C8B-B14F-4D97-AF65-F5344CB8AC3E}">
        <p14:creationId xmlns:p14="http://schemas.microsoft.com/office/powerpoint/2010/main" val="103083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16228" r="24298"/>
          <a:stretch/>
        </p:blipFill>
        <p:spPr bwMode="auto">
          <a:xfrm>
            <a:off x="107504" y="729916"/>
            <a:ext cx="8646695" cy="6128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41952"/>
            <a:ext cx="9144000" cy="692721"/>
          </a:xfrm>
          <a:prstGeom prst="rect">
            <a:avLst/>
          </a:prstGeom>
          <a:solidFill>
            <a:srgbClr val="FF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66159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คณะทำงานกลุ่มย่อยที่ </a:t>
            </a:r>
            <a:r>
              <a:rPr lang="en-US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1 </a:t>
            </a: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 ICT</a:t>
            </a: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เพื่อการศึกษา  </a:t>
            </a:r>
            <a:r>
              <a:rPr lang="en-US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: </a:t>
            </a:r>
            <a:r>
              <a:rPr lang="th-TH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AngsanaUPC" pitchFamily="18" charset="-34"/>
                <a:cs typeface="AngsanaUPC" pitchFamily="18" charset="-34"/>
              </a:rPr>
              <a:t>Web Page</a:t>
            </a:r>
            <a:endParaRPr lang="th-TH" sz="3200" b="1" dirty="0">
              <a:solidFill>
                <a:prstClr val="white"/>
              </a:solidFill>
              <a:latin typeface="AngsanaUPC" pitchFamily="18" charset="-34"/>
              <a:cs typeface="AngsanaUPC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9963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t="14090" r="24231"/>
          <a:stretch/>
        </p:blipFill>
        <p:spPr bwMode="auto">
          <a:xfrm>
            <a:off x="76027" y="116632"/>
            <a:ext cx="903247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82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10526" r="24173"/>
          <a:stretch/>
        </p:blipFill>
        <p:spPr bwMode="auto">
          <a:xfrm>
            <a:off x="32084" y="0"/>
            <a:ext cx="907676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156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14912" r="25776"/>
          <a:stretch/>
        </p:blipFill>
        <p:spPr bwMode="auto">
          <a:xfrm>
            <a:off x="0" y="31195"/>
            <a:ext cx="9114136" cy="682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225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0" t="15569" r="27009" b="439"/>
          <a:stretch/>
        </p:blipFill>
        <p:spPr bwMode="auto">
          <a:xfrm>
            <a:off x="0" y="0"/>
            <a:ext cx="902462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61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77906"/>
            <a:ext cx="9144000" cy="12998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ผลการจัดอันดับความรู้ภาษาอังกฤษ</a:t>
            </a:r>
            <a:endParaRPr lang="en-US" sz="4400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363176"/>
              </p:ext>
            </p:extLst>
          </p:nvPr>
        </p:nvGraphicFramePr>
        <p:xfrm>
          <a:off x="470646" y="2620964"/>
          <a:ext cx="8202708" cy="145910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3971086"/>
                <a:gridCol w="4231622"/>
              </a:tblGrid>
              <a:tr h="690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</a:rPr>
                        <a:t>ความสามารถในการใช้ภาษาอังกฤษ (</a:t>
                      </a:r>
                      <a:r>
                        <a:rPr lang="en-US" sz="2400" b="1" dirty="0">
                          <a:effectLst/>
                        </a:rPr>
                        <a:t>TOEFL)</a:t>
                      </a:r>
                      <a:endParaRPr lang="en-US" sz="2000" b="1" dirty="0">
                        <a:effectLst/>
                        <a:latin typeface="TH Sarabun New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1" dirty="0">
                          <a:effectLst/>
                        </a:rPr>
                        <a:t>การจัด</a:t>
                      </a:r>
                      <a:r>
                        <a:rPr lang="th-TH" sz="2400" b="1" dirty="0" smtClean="0">
                          <a:effectLst/>
                        </a:rPr>
                        <a:t>อันดับทักษะความสามารถด้านภาษาอังกฤษ </a:t>
                      </a:r>
                      <a:r>
                        <a:rPr lang="th-TH" sz="2400" b="1" dirty="0">
                          <a:effectLst/>
                        </a:rPr>
                        <a:t>5 กลุ่ม</a:t>
                      </a:r>
                      <a:endParaRPr lang="en-US" sz="2000" b="1" dirty="0">
                        <a:effectLst/>
                        <a:latin typeface="TH Sarabun New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</a:tr>
              <a:tr h="6178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0" dirty="0" smtClean="0">
                          <a:effectLst/>
                        </a:rPr>
                        <a:t>ลำดับที่</a:t>
                      </a:r>
                      <a:r>
                        <a:rPr lang="th-TH" sz="2400" b="0" baseline="0" dirty="0" smtClean="0">
                          <a:effectLst/>
                        </a:rPr>
                        <a:t> </a:t>
                      </a:r>
                      <a:r>
                        <a:rPr lang="th-TH" sz="2400" b="0" dirty="0" smtClean="0">
                          <a:effectLst/>
                        </a:rPr>
                        <a:t>48</a:t>
                      </a:r>
                      <a:endParaRPr lang="en-US" sz="2000" b="0" dirty="0">
                        <a:effectLst/>
                        <a:latin typeface="TH Sarabun New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400" b="0" dirty="0">
                          <a:effectLst/>
                        </a:rPr>
                        <a:t>เราอยู่กลุ่มที่ 5 (ทักษะความสามารถระดับต่ำมาก)</a:t>
                      </a:r>
                      <a:endParaRPr lang="en-US" sz="2000" b="0" dirty="0">
                        <a:effectLst/>
                        <a:latin typeface="TH Sarabun New"/>
                        <a:ea typeface="Calibri" panose="020F0502020204030204" pitchFamily="34" charset="0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0647" y="2097744"/>
            <a:ext cx="51502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สำรวจจาก 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63 ประเทศที่ไม่ได้ใช้ภาษาอังกฤษเป็นภาษาหลัก</a:t>
            </a:r>
            <a:endParaRPr lang="en-US" sz="24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321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7" t="14912" r="25602"/>
          <a:stretch/>
        </p:blipFill>
        <p:spPr bwMode="auto">
          <a:xfrm>
            <a:off x="0" y="0"/>
            <a:ext cx="9075829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16228" r="26024"/>
          <a:stretch/>
        </p:blipFill>
        <p:spPr bwMode="auto">
          <a:xfrm>
            <a:off x="23882" y="-8004"/>
            <a:ext cx="9148679" cy="686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749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7" t="15570" r="25900"/>
          <a:stretch/>
        </p:blipFill>
        <p:spPr bwMode="auto">
          <a:xfrm>
            <a:off x="0" y="0"/>
            <a:ext cx="91024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15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15789" r="25776"/>
          <a:stretch/>
        </p:blipFill>
        <p:spPr bwMode="auto">
          <a:xfrm>
            <a:off x="144016" y="116632"/>
            <a:ext cx="8964488" cy="671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94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3" t="15132" r="25530"/>
          <a:stretch/>
        </p:blipFill>
        <p:spPr bwMode="auto">
          <a:xfrm>
            <a:off x="0" y="9128"/>
            <a:ext cx="9061040" cy="6848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7" t="15351" r="26023"/>
          <a:stretch/>
        </p:blipFill>
        <p:spPr bwMode="auto">
          <a:xfrm>
            <a:off x="-1" y="6950"/>
            <a:ext cx="9105151" cy="685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69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4"/>
          <p:cNvGrpSpPr>
            <a:grpSpLocks/>
          </p:cNvGrpSpPr>
          <p:nvPr/>
        </p:nvGrpSpPr>
        <p:grpSpPr bwMode="auto">
          <a:xfrm>
            <a:off x="5736937" y="122924"/>
            <a:ext cx="3181108" cy="745491"/>
            <a:chOff x="6368564" y="136004"/>
            <a:chExt cx="3530832" cy="828611"/>
          </a:xfrm>
        </p:grpSpPr>
        <p:pic>
          <p:nvPicPr>
            <p:cNvPr id="24608" name="Picture 5" descr="Slide05.jpg"/>
            <p:cNvPicPr>
              <a:picLocks noChangeAspect="1"/>
            </p:cNvPicPr>
            <p:nvPr/>
          </p:nvPicPr>
          <p:blipFill>
            <a:blip r:embed="rId2" cstate="print"/>
            <a:srcRect l="5203" t="13560" r="32214" b="61647"/>
            <a:stretch>
              <a:fillRect/>
            </a:stretch>
          </p:blipFill>
          <p:spPr bwMode="auto">
            <a:xfrm>
              <a:off x="7523509" y="136004"/>
              <a:ext cx="2375887" cy="707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6368564" y="639627"/>
              <a:ext cx="2899082" cy="3249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US" sz="13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MS PGothic" pitchFamily="34" charset="-128"/>
                  <a:cs typeface="Tahoma" pitchFamily="34" charset="0"/>
                </a:rPr>
                <a:t>School Partner Leadership Program </a:t>
              </a:r>
              <a:endParaRPr lang="en-US" sz="1300" dirty="0">
                <a:ea typeface="MS PGothic" pitchFamily="34" charset="-128"/>
                <a:cs typeface="Tahoma" pitchFamily="34" charset="0"/>
              </a:endParaRPr>
            </a:p>
          </p:txBody>
        </p:sp>
      </p:grpSp>
      <p:grpSp>
        <p:nvGrpSpPr>
          <p:cNvPr id="24579" name="Group 37"/>
          <p:cNvGrpSpPr>
            <a:grpSpLocks/>
          </p:cNvGrpSpPr>
          <p:nvPr/>
        </p:nvGrpSpPr>
        <p:grpSpPr bwMode="auto">
          <a:xfrm>
            <a:off x="0" y="4077924"/>
            <a:ext cx="9144000" cy="2780077"/>
            <a:chOff x="-1" y="4528492"/>
            <a:chExt cx="10150476" cy="3088332"/>
          </a:xfrm>
        </p:grpSpPr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-1" y="4960382"/>
              <a:ext cx="10150476" cy="2656442"/>
            </a:xfrm>
            <a:prstGeom prst="rect">
              <a:avLst/>
            </a:prstGeom>
            <a:solidFill>
              <a:srgbClr val="404040"/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/>
            <a:lstStyle/>
            <a:p>
              <a:pPr marL="14297" algn="ctr">
                <a:lnSpc>
                  <a:spcPct val="80000"/>
                </a:lnSpc>
                <a:defRPr/>
              </a:pPr>
              <a:endParaRPr lang="en-US" sz="1600" dirty="0">
                <a:solidFill>
                  <a:srgbClr val="FFFFFF"/>
                </a:solidFill>
                <a:latin typeface="Browallia New"/>
                <a:ea typeface="MS PGothic" pitchFamily="34" charset="-128"/>
                <a:cs typeface="Browallia New"/>
              </a:endParaRPr>
            </a:p>
          </p:txBody>
        </p:sp>
        <p:sp>
          <p:nvSpPr>
            <p:cNvPr id="24587" name="Oval 39"/>
            <p:cNvSpPr>
              <a:spLocks noChangeArrowheads="1"/>
            </p:cNvSpPr>
            <p:nvPr/>
          </p:nvSpPr>
          <p:spPr bwMode="auto">
            <a:xfrm>
              <a:off x="250701" y="4528492"/>
              <a:ext cx="1080120" cy="1080120"/>
            </a:xfrm>
            <a:prstGeom prst="ellipse">
              <a:avLst/>
            </a:prstGeom>
            <a:solidFill>
              <a:srgbClr val="404040"/>
            </a:solidFill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4588" name="Oval 40"/>
            <p:cNvSpPr>
              <a:spLocks noChangeArrowheads="1"/>
            </p:cNvSpPr>
            <p:nvPr/>
          </p:nvSpPr>
          <p:spPr bwMode="auto">
            <a:xfrm>
              <a:off x="1690861" y="4528492"/>
              <a:ext cx="1080120" cy="1080120"/>
            </a:xfrm>
            <a:prstGeom prst="ellipse">
              <a:avLst/>
            </a:prstGeom>
            <a:solidFill>
              <a:srgbClr val="404040"/>
            </a:solidFill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4589" name="Oval 41"/>
            <p:cNvSpPr>
              <a:spLocks noChangeArrowheads="1"/>
            </p:cNvSpPr>
            <p:nvPr/>
          </p:nvSpPr>
          <p:spPr bwMode="auto">
            <a:xfrm>
              <a:off x="3131021" y="4528492"/>
              <a:ext cx="1080120" cy="1080120"/>
            </a:xfrm>
            <a:prstGeom prst="ellipse">
              <a:avLst/>
            </a:prstGeom>
            <a:solidFill>
              <a:srgbClr val="404040"/>
            </a:solidFill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4590" name="Oval 42"/>
            <p:cNvSpPr>
              <a:spLocks noChangeArrowheads="1"/>
            </p:cNvSpPr>
            <p:nvPr/>
          </p:nvSpPr>
          <p:spPr bwMode="auto">
            <a:xfrm>
              <a:off x="4571181" y="4528492"/>
              <a:ext cx="1080120" cy="1080120"/>
            </a:xfrm>
            <a:prstGeom prst="ellipse">
              <a:avLst/>
            </a:prstGeom>
            <a:solidFill>
              <a:srgbClr val="404040"/>
            </a:solidFill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4591" name="Oval 43"/>
            <p:cNvSpPr>
              <a:spLocks noChangeArrowheads="1"/>
            </p:cNvSpPr>
            <p:nvPr/>
          </p:nvSpPr>
          <p:spPr bwMode="auto">
            <a:xfrm>
              <a:off x="5939333" y="4528492"/>
              <a:ext cx="1080120" cy="1080120"/>
            </a:xfrm>
            <a:prstGeom prst="ellipse">
              <a:avLst/>
            </a:prstGeom>
            <a:solidFill>
              <a:srgbClr val="404040"/>
            </a:solidFill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4592" name="Oval 44"/>
            <p:cNvSpPr>
              <a:spLocks noChangeArrowheads="1"/>
            </p:cNvSpPr>
            <p:nvPr/>
          </p:nvSpPr>
          <p:spPr bwMode="auto">
            <a:xfrm>
              <a:off x="7379493" y="4528492"/>
              <a:ext cx="1080120" cy="1080120"/>
            </a:xfrm>
            <a:prstGeom prst="ellipse">
              <a:avLst/>
            </a:prstGeom>
            <a:solidFill>
              <a:srgbClr val="404040"/>
            </a:solidFill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>
                <a:solidFill>
                  <a:srgbClr val="000000"/>
                </a:solidFill>
              </a:endParaRPr>
            </a:p>
          </p:txBody>
        </p:sp>
        <p:sp>
          <p:nvSpPr>
            <p:cNvPr id="24593" name="Oval 45"/>
            <p:cNvSpPr>
              <a:spLocks noChangeArrowheads="1"/>
            </p:cNvSpPr>
            <p:nvPr/>
          </p:nvSpPr>
          <p:spPr bwMode="auto">
            <a:xfrm>
              <a:off x="8819653" y="4528492"/>
              <a:ext cx="1080120" cy="1080120"/>
            </a:xfrm>
            <a:prstGeom prst="ellipse">
              <a:avLst/>
            </a:prstGeom>
            <a:solidFill>
              <a:srgbClr val="404040"/>
            </a:solidFill>
            <a:ln w="7620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>
                <a:solidFill>
                  <a:srgbClr val="000000"/>
                </a:solidFill>
              </a:endParaRPr>
            </a:p>
          </p:txBody>
        </p:sp>
        <p:pic>
          <p:nvPicPr>
            <p:cNvPr id="24594" name="Picture 46"/>
            <p:cNvPicPr>
              <a:picLocks noChangeAspect="1"/>
            </p:cNvPicPr>
            <p:nvPr/>
          </p:nvPicPr>
          <p:blipFill>
            <a:blip r:embed="rId3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322709" y="4600500"/>
              <a:ext cx="882873" cy="8828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5" name="TextBox 47"/>
            <p:cNvSpPr txBox="1">
              <a:spLocks noChangeArrowheads="1"/>
            </p:cNvSpPr>
            <p:nvPr/>
          </p:nvSpPr>
          <p:spPr bwMode="auto">
            <a:xfrm>
              <a:off x="250700" y="5752628"/>
              <a:ext cx="1152129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ส่งผู้นำเข้าร่วมโครงการ</a:t>
              </a:r>
            </a:p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พร้อมเลือกพื้นที่จาก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</a:rPr>
                <a:t>19 Clusters</a:t>
              </a:r>
            </a:p>
          </p:txBody>
        </p:sp>
        <p:pic>
          <p:nvPicPr>
            <p:cNvPr id="24596" name="Picture 48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1834877" y="4672508"/>
              <a:ext cx="841276" cy="841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7" name="TextBox 49"/>
            <p:cNvSpPr txBox="1">
              <a:spLocks noChangeArrowheads="1"/>
            </p:cNvSpPr>
            <p:nvPr/>
          </p:nvSpPr>
          <p:spPr bwMode="auto">
            <a:xfrm>
              <a:off x="1618853" y="5752628"/>
              <a:ext cx="1152129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ฝึกอบรม</a:t>
              </a:r>
            </a:p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ร่วมกับผู้อำนวยการโรงเรียน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</a:rPr>
                <a:t>1 </a:t>
              </a:r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สัปดาห์</a:t>
              </a:r>
              <a:endParaRPr lang="en-US" sz="1600">
                <a:solidFill>
                  <a:srgbClr val="FFFFFF"/>
                </a:solidFill>
                <a:latin typeface="BrowalliaUPC" pitchFamily="34" charset="-34"/>
              </a:endParaRPr>
            </a:p>
          </p:txBody>
        </p:sp>
        <p:pic>
          <p:nvPicPr>
            <p:cNvPr id="24598" name="Picture 50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3347045" y="4744516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9" name="TextBox 51"/>
            <p:cNvSpPr txBox="1">
              <a:spLocks noChangeArrowheads="1"/>
            </p:cNvSpPr>
            <p:nvPr/>
          </p:nvSpPr>
          <p:spPr bwMode="auto">
            <a:xfrm>
              <a:off x="3131021" y="5752628"/>
              <a:ext cx="1152129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ลงพื้นที่ ศึกษาโรงเรียน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</a:rPr>
                <a:t>Action Learning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</a:rPr>
                <a:t>2 </a:t>
              </a:r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เดือน</a:t>
              </a:r>
              <a:endParaRPr lang="en-US" sz="1600">
                <a:solidFill>
                  <a:srgbClr val="FFFFFF"/>
                </a:solidFill>
                <a:latin typeface="BrowalliaUPC" pitchFamily="34" charset="-34"/>
              </a:endParaRPr>
            </a:p>
          </p:txBody>
        </p:sp>
        <p:pic>
          <p:nvPicPr>
            <p:cNvPr id="24600" name="Picture 52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6155357" y="4744516"/>
              <a:ext cx="648072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1" name="TextBox 53"/>
            <p:cNvSpPr txBox="1">
              <a:spLocks noChangeArrowheads="1"/>
            </p:cNvSpPr>
            <p:nvPr/>
          </p:nvSpPr>
          <p:spPr bwMode="auto">
            <a:xfrm>
              <a:off x="5867325" y="5752628"/>
              <a:ext cx="115212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</a:rPr>
                <a:t>School Sponsor</a:t>
              </a:r>
            </a:p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ให้การสนับสนุน</a:t>
              </a:r>
              <a:endParaRPr lang="en-US" sz="1600">
                <a:solidFill>
                  <a:srgbClr val="FFFFFF"/>
                </a:solidFill>
                <a:latin typeface="BrowalliaUPC" pitchFamily="34" charset="-34"/>
              </a:endParaRPr>
            </a:p>
          </p:txBody>
        </p:sp>
        <p:pic>
          <p:nvPicPr>
            <p:cNvPr id="24602" name="Picture 54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4643189" y="4616672"/>
              <a:ext cx="847924" cy="847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3" name="TextBox 55"/>
            <p:cNvSpPr txBox="1">
              <a:spLocks noChangeArrowheads="1"/>
            </p:cNvSpPr>
            <p:nvPr/>
          </p:nvSpPr>
          <p:spPr bwMode="auto">
            <a:xfrm>
              <a:off x="4499173" y="5752628"/>
              <a:ext cx="1152129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ผู้นำรุ่นใหม่</a:t>
              </a:r>
            </a:p>
            <a:p>
              <a:pPr algn="ctr" eaLnBrk="0" hangingPunct="0"/>
              <a:r>
                <a:rPr lang="en-US" sz="1600">
                  <a:solidFill>
                    <a:srgbClr val="FFFFFF"/>
                  </a:solidFill>
                  <a:latin typeface="BrowalliaUPC" pitchFamily="34" charset="-34"/>
                </a:rPr>
                <a:t>School Partner</a:t>
              </a:r>
            </a:p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นำเสนอสิ่งที่โรงเรียนขาด</a:t>
              </a:r>
              <a:endParaRPr lang="en-US" sz="1600">
                <a:solidFill>
                  <a:srgbClr val="FFFFFF"/>
                </a:solidFill>
                <a:latin typeface="BrowalliaUPC" pitchFamily="34" charset="-34"/>
              </a:endParaRPr>
            </a:p>
          </p:txBody>
        </p:sp>
        <p:pic>
          <p:nvPicPr>
            <p:cNvPr id="24604" name="Picture 56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</a:blip>
            <a:srcRect/>
            <a:stretch>
              <a:fillRect/>
            </a:stretch>
          </p:blipFill>
          <p:spPr bwMode="auto">
            <a:xfrm>
              <a:off x="7451501" y="4744516"/>
              <a:ext cx="904754" cy="626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605" name="TextBox 57"/>
            <p:cNvSpPr txBox="1">
              <a:spLocks noChangeArrowheads="1"/>
            </p:cNvSpPr>
            <p:nvPr/>
          </p:nvSpPr>
          <p:spPr bwMode="auto">
            <a:xfrm>
              <a:off x="7307485" y="5824636"/>
              <a:ext cx="1152129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ลงมือพัฒนาโรงเรียน ตามแนวทางที่เสนอแนะ </a:t>
              </a:r>
              <a:endParaRPr lang="en-US" sz="1600">
                <a:solidFill>
                  <a:srgbClr val="FFFFFF"/>
                </a:solidFill>
                <a:latin typeface="BrowalliaUPC" pitchFamily="34" charset="-34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/>
            </a:blip>
            <a:stretch>
              <a:fillRect/>
            </a:stretch>
          </p:blipFill>
          <p:spPr>
            <a:xfrm>
              <a:off x="9135381" y="4672508"/>
              <a:ext cx="620376" cy="757436"/>
            </a:xfrm>
            <a:prstGeom prst="rect">
              <a:avLst/>
            </a:prstGeom>
          </p:spPr>
        </p:pic>
        <p:sp>
          <p:nvSpPr>
            <p:cNvPr id="24607" name="TextBox 59"/>
            <p:cNvSpPr txBox="1">
              <a:spLocks noChangeArrowheads="1"/>
            </p:cNvSpPr>
            <p:nvPr/>
          </p:nvSpPr>
          <p:spPr bwMode="auto">
            <a:xfrm>
              <a:off x="8819653" y="5824636"/>
              <a:ext cx="1152129" cy="376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th-TH" sz="1600">
                  <a:solidFill>
                    <a:srgbClr val="FFFFFF"/>
                  </a:solidFill>
                  <a:latin typeface="BrowalliaUPC" pitchFamily="34" charset="-34"/>
                </a:rPr>
                <a:t>การประเมินผล</a:t>
              </a:r>
              <a:endParaRPr lang="en-US" sz="1600">
                <a:solidFill>
                  <a:srgbClr val="FFFFFF"/>
                </a:solidFill>
                <a:latin typeface="BrowalliaUPC" pitchFamily="34" charset="-34"/>
              </a:endParaRPr>
            </a:p>
          </p:txBody>
        </p:sp>
      </p:grp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1" y="1224950"/>
            <a:ext cx="9178322" cy="2268371"/>
            <a:chOff x="0" y="1360140"/>
            <a:chExt cx="10187805" cy="2520280"/>
          </a:xfrm>
        </p:grpSpPr>
        <p:pic>
          <p:nvPicPr>
            <p:cNvPr id="24582" name="Picture 7"/>
            <p:cNvPicPr>
              <a:picLocks noChangeAspect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410542" y="1360488"/>
              <a:ext cx="3777263" cy="2519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1360140"/>
              <a:ext cx="6227292" cy="244881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</p:pic>
        <p:sp>
          <p:nvSpPr>
            <p:cNvPr id="24584" name="Rectangle 3"/>
            <p:cNvSpPr>
              <a:spLocks noChangeArrowheads="1"/>
            </p:cNvSpPr>
            <p:nvPr/>
          </p:nvSpPr>
          <p:spPr bwMode="auto">
            <a:xfrm>
              <a:off x="0" y="1360140"/>
              <a:ext cx="10150475" cy="720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/>
            </a:p>
          </p:txBody>
        </p:sp>
        <p:sp>
          <p:nvSpPr>
            <p:cNvPr id="24585" name="Rectangle 62"/>
            <p:cNvSpPr>
              <a:spLocks noChangeArrowheads="1"/>
            </p:cNvSpPr>
            <p:nvPr/>
          </p:nvSpPr>
          <p:spPr bwMode="auto">
            <a:xfrm>
              <a:off x="0" y="3808412"/>
              <a:ext cx="10150475" cy="72008"/>
            </a:xfrm>
            <a:prstGeom prst="rect">
              <a:avLst/>
            </a:prstGeom>
            <a:solidFill>
              <a:srgbClr val="7F7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r" eaLnBrk="0" hangingPunct="0"/>
              <a:endParaRPr lang="th-TH"/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53486" y="178911"/>
            <a:ext cx="5556761" cy="580315"/>
          </a:xfrm>
          <a:prstGeom prst="rect">
            <a:avLst/>
          </a:prstGeom>
          <a:solidFill>
            <a:srgbClr val="224B50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200" b="1" dirty="0" smtClean="0">
                <a:solidFill>
                  <a:srgbClr val="FFFFFF"/>
                </a:solidFill>
                <a:latin typeface="Browallia New" pitchFamily="34" charset="-34"/>
                <a:ea typeface="MS PGothic" pitchFamily="34" charset="-128"/>
                <a:cs typeface="Browallia New" pitchFamily="34" charset="-34"/>
              </a:rPr>
              <a:t> </a:t>
            </a:r>
            <a:r>
              <a:rPr lang="th-TH" sz="2200" b="1" dirty="0">
                <a:solidFill>
                  <a:srgbClr val="FFFFFF"/>
                </a:solidFill>
                <a:latin typeface="Browallia New" pitchFamily="34" charset="-34"/>
                <a:ea typeface="MS PGothic" pitchFamily="34" charset="-128"/>
                <a:cs typeface="Browallia New" pitchFamily="34" charset="-34"/>
              </a:rPr>
              <a:t>โครงการพัฒนาผู้นำเพื่อการศึกษายั่งยืนตามพื้นที่</a:t>
            </a:r>
          </a:p>
          <a:p>
            <a:pPr algn="ctr">
              <a:defRPr/>
            </a:pPr>
            <a:r>
              <a:rPr lang="en-US" sz="1400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AREA BASED MANAGEMENT BY PRIVATE SECTOR</a:t>
            </a:r>
          </a:p>
        </p:txBody>
      </p:sp>
    </p:spTree>
    <p:extLst>
      <p:ext uri="{BB962C8B-B14F-4D97-AF65-F5344CB8AC3E}">
        <p14:creationId xmlns:p14="http://schemas.microsoft.com/office/powerpoint/2010/main" val="165781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066800"/>
            <a:ext cx="9144000" cy="125413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 eaLnBrk="0" hangingPunct="0">
              <a:defRPr/>
            </a:pPr>
            <a:endParaRPr lang="th-TH" sz="180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11268" name="TextBox 15"/>
          <p:cNvSpPr txBox="1">
            <a:spLocks noChangeArrowheads="1"/>
          </p:cNvSpPr>
          <p:nvPr/>
        </p:nvSpPr>
        <p:spPr bwMode="auto">
          <a:xfrm>
            <a:off x="0" y="1143000"/>
            <a:ext cx="350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b="1" dirty="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กลไกการขับเคลื่อน</a:t>
            </a:r>
            <a:endParaRPr lang="en-US" altLang="th-TH" b="1" dirty="0" smtClean="0">
              <a:solidFill>
                <a:prstClr val="black"/>
              </a:solidFill>
              <a:latin typeface="BrowalliaUPC" pitchFamily="34" charset="-34"/>
              <a:cs typeface="BrowalliaUPC" pitchFamily="34" charset="-34"/>
            </a:endParaRPr>
          </a:p>
        </p:txBody>
      </p:sp>
      <p:grpSp>
        <p:nvGrpSpPr>
          <p:cNvPr id="11269" name="Group 236"/>
          <p:cNvGrpSpPr>
            <a:grpSpLocks/>
          </p:cNvGrpSpPr>
          <p:nvPr/>
        </p:nvGrpSpPr>
        <p:grpSpPr bwMode="auto">
          <a:xfrm>
            <a:off x="3286125" y="4000500"/>
            <a:ext cx="3649663" cy="2592388"/>
            <a:chOff x="5364088" y="3501008"/>
            <a:chExt cx="1152128" cy="3096344"/>
          </a:xfrm>
        </p:grpSpPr>
        <p:cxnSp>
          <p:nvCxnSpPr>
            <p:cNvPr id="38" name="Straight Arrow Connector 37"/>
            <p:cNvCxnSpPr/>
            <p:nvPr/>
          </p:nvCxnSpPr>
          <p:spPr>
            <a:xfrm flipH="1">
              <a:off x="6299221" y="3501008"/>
              <a:ext cx="216995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6516216" y="3501008"/>
              <a:ext cx="0" cy="30963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5364088" y="6597352"/>
              <a:ext cx="115212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2143125" y="4468813"/>
            <a:ext cx="4214813" cy="235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 flipH="1" flipV="1">
            <a:off x="8235950" y="3252788"/>
            <a:ext cx="7938" cy="14446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ounded Rectangle 42"/>
          <p:cNvSpPr/>
          <p:nvPr/>
        </p:nvSpPr>
        <p:spPr>
          <a:xfrm>
            <a:off x="179388" y="2028825"/>
            <a:ext cx="1655762" cy="431800"/>
          </a:xfrm>
          <a:prstGeom prst="roundRect">
            <a:avLst>
              <a:gd name="adj" fmla="val 990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บริษัทเอกชน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067175" y="2005013"/>
            <a:ext cx="4826000" cy="528637"/>
          </a:xfrm>
          <a:prstGeom prst="roundRect">
            <a:avLst>
              <a:gd name="adj" fmla="val 100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คณะทำงานกลุ่มย่อย(ภาครัฐ ภาคเอกชน ภาคประชาสังคม)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79388" y="2668588"/>
            <a:ext cx="1655762" cy="36036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แสดงความจำนง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124075" y="2700338"/>
            <a:ext cx="1655763" cy="58578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600" b="1" dirty="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คัดเลือก </a:t>
            </a:r>
            <a:r>
              <a:rPr lang="en-US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7,424 </a:t>
            </a:r>
            <a:r>
              <a:rPr lang="th-TH" sz="1600" b="1" dirty="0" err="1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รร</a:t>
            </a:r>
            <a:r>
              <a:rPr lang="th-TH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(</a:t>
            </a:r>
            <a:r>
              <a:rPr lang="en-US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phase 1 : 3,322 </a:t>
            </a:r>
            <a:r>
              <a:rPr lang="th-TH" sz="1600" b="1" dirty="0" err="1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รร</a:t>
            </a:r>
            <a:r>
              <a:rPr lang="th-TH" sz="1600" b="1" dirty="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.)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600" b="1" dirty="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067175" y="2749550"/>
            <a:ext cx="4826000" cy="5762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400" dirty="0">
              <a:solidFill>
                <a:prstClr val="white"/>
              </a:solidFill>
              <a:latin typeface="BrowalliaUPC"/>
              <a:ea typeface="Tahoma" pitchFamily="34" charset="0"/>
              <a:cs typeface="BrowalliaUPC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2195513" y="3581400"/>
            <a:ext cx="4032250" cy="792163"/>
          </a:xfrm>
          <a:prstGeom prst="roundRect">
            <a:avLst>
              <a:gd name="adj" fmla="val 608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ศูนย์ปฏิบัติการ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ภาครัฐ + เอกชน + ประชาสังคม</a:t>
            </a:r>
            <a:endParaRPr lang="th-TH" sz="1600">
              <a:solidFill>
                <a:prstClr val="white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School Mapping, Planning, Directing, Monitoring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60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600">
              <a:solidFill>
                <a:prstClr val="white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2916238" y="6032500"/>
            <a:ext cx="2808287" cy="360363"/>
          </a:xfrm>
          <a:prstGeom prst="roundRect">
            <a:avLst>
              <a:gd name="adj" fmla="val 6085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prstClr val="black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Implement </a:t>
            </a:r>
            <a:r>
              <a:rPr lang="th-TH" sz="1600" b="1">
                <a:solidFill>
                  <a:prstClr val="black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โรงเรียน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124075" y="2028825"/>
            <a:ext cx="1800225" cy="431800"/>
          </a:xfrm>
          <a:prstGeom prst="roundRect">
            <a:avLst>
              <a:gd name="adj" fmla="val 12608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คณะกรรมการ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คัดเลือก รร.</a:t>
            </a:r>
          </a:p>
        </p:txBody>
      </p:sp>
      <p:sp>
        <p:nvSpPr>
          <p:cNvPr id="51" name="Down Arrow 50"/>
          <p:cNvSpPr/>
          <p:nvPr/>
        </p:nvSpPr>
        <p:spPr>
          <a:xfrm>
            <a:off x="4579938" y="2565400"/>
            <a:ext cx="336550" cy="14446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219700" y="2244725"/>
            <a:ext cx="647700" cy="2159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กลุ่ม </a:t>
            </a:r>
            <a:r>
              <a:rPr lang="en-US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2</a:t>
            </a: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 </a:t>
            </a:r>
            <a:endParaRPr lang="th-TH" sz="100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971550" y="1812925"/>
            <a:ext cx="55451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928938" y="1824038"/>
            <a:ext cx="3175" cy="20478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4140200" y="2820988"/>
            <a:ext cx="863600" cy="431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200" b="1">
                <a:solidFill>
                  <a:prstClr val="black"/>
                </a:solidFill>
                <a:latin typeface="BrowalliaUPC"/>
                <a:ea typeface="Tahoma" pitchFamily="34" charset="0"/>
                <a:cs typeface="BrowalliaUPC"/>
              </a:rPr>
              <a:t>ระบบฐานข้อมูล</a:t>
            </a:r>
          </a:p>
        </p:txBody>
      </p:sp>
      <p:sp>
        <p:nvSpPr>
          <p:cNvPr id="56" name="Rounded Rectangle 55">
            <a:hlinkClick r:id="" action="ppaction://hlinkshowjump?jump=lastslide"/>
          </p:cNvPr>
          <p:cNvSpPr/>
          <p:nvPr/>
        </p:nvSpPr>
        <p:spPr>
          <a:xfrm>
            <a:off x="2195513" y="4589463"/>
            <a:ext cx="4032250" cy="979487"/>
          </a:xfrm>
          <a:prstGeom prst="roundRect">
            <a:avLst>
              <a:gd name="adj" fmla="val 6966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400" dirty="0">
              <a:solidFill>
                <a:prstClr val="white"/>
              </a:solidFill>
              <a:latin typeface="BrowalliaUPC"/>
              <a:ea typeface="Tahoma" pitchFamily="34" charset="0"/>
              <a:cs typeface="BrowalliaUPC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297738" y="1479550"/>
            <a:ext cx="1584325" cy="476250"/>
          </a:xfrm>
          <a:prstGeom prst="roundRect">
            <a:avLst>
              <a:gd name="adj" fmla="val 4321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 b="1" dirty="0">
                <a:solidFill>
                  <a:prstClr val="black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ทีมเลขานุการ </a:t>
            </a:r>
            <a:br>
              <a:rPr lang="th-TH" sz="1400" b="1" dirty="0">
                <a:solidFill>
                  <a:prstClr val="black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</a:br>
            <a:r>
              <a:rPr lang="th-TH" sz="1400" b="1" dirty="0">
                <a:solidFill>
                  <a:prstClr val="black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ภาครัฐและเอกชน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916238" y="6446838"/>
            <a:ext cx="2808287" cy="358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>
                <a:solidFill>
                  <a:prstClr val="black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ประเมินผล และรายงาน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076825" y="2820988"/>
            <a:ext cx="863600" cy="431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050" b="1" dirty="0">
                <a:solidFill>
                  <a:prstClr val="black"/>
                </a:solidFill>
                <a:latin typeface="BrowalliaUPC"/>
                <a:ea typeface="Tahoma" pitchFamily="34" charset="0"/>
                <a:cs typeface="BrowalliaUPC"/>
              </a:rPr>
              <a:t>คู่มือการจัดการเรียนการสอน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6011863" y="2820988"/>
            <a:ext cx="936625" cy="431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200" b="1">
                <a:solidFill>
                  <a:prstClr val="black"/>
                </a:solidFill>
                <a:latin typeface="BrowalliaUPC"/>
                <a:ea typeface="Tahoma" pitchFamily="34" charset="0"/>
                <a:cs typeface="BrowalliaUPC"/>
              </a:rPr>
              <a:t>พัฒนาผู้นำ.ครู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7019925" y="2820988"/>
            <a:ext cx="865188" cy="431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1200" b="1" dirty="0">
                <a:solidFill>
                  <a:prstClr val="black"/>
                </a:solidFill>
                <a:latin typeface="BrowalliaUPC"/>
                <a:ea typeface="Tahoma" pitchFamily="34" charset="0"/>
                <a:cs typeface="BrowalliaUPC"/>
              </a:rPr>
              <a:t>เครือข่ายความร่วมมือ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7956550" y="2820988"/>
            <a:ext cx="863600" cy="4318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prstClr val="black"/>
                </a:solidFill>
                <a:latin typeface="BrowalliaUPC"/>
                <a:ea typeface="Tahoma" pitchFamily="34" charset="0"/>
                <a:cs typeface="BrowalliaUPC"/>
              </a:rPr>
              <a:t>Education Hub</a:t>
            </a:r>
            <a:endParaRPr lang="th-TH" sz="900" b="1" dirty="0">
              <a:solidFill>
                <a:prstClr val="black"/>
              </a:solidFill>
              <a:latin typeface="BrowalliaUPC"/>
              <a:ea typeface="Tahoma" pitchFamily="34" charset="0"/>
              <a:cs typeface="BrowalliaUPC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4427538" y="2244725"/>
            <a:ext cx="649287" cy="2159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กลุ่ม </a:t>
            </a:r>
            <a:r>
              <a:rPr lang="en-US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1</a:t>
            </a: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 </a:t>
            </a:r>
            <a:endParaRPr lang="th-TH" sz="100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5940425" y="2244725"/>
            <a:ext cx="719138" cy="2159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กลุ่ม </a:t>
            </a:r>
            <a:r>
              <a:rPr lang="en-US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3</a:t>
            </a: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 </a:t>
            </a:r>
            <a:endParaRPr lang="th-TH" sz="100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6804025" y="2244725"/>
            <a:ext cx="720725" cy="2159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กลุ่ม </a:t>
            </a:r>
            <a:r>
              <a:rPr lang="en-US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4</a:t>
            </a: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 </a:t>
            </a:r>
            <a:endParaRPr lang="th-TH" sz="100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7740650" y="2244725"/>
            <a:ext cx="792163" cy="2159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กลุ่ม </a:t>
            </a:r>
            <a:r>
              <a:rPr lang="en-US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5</a:t>
            </a:r>
            <a:r>
              <a:rPr lang="th-TH" sz="1400">
                <a:solidFill>
                  <a:srgbClr val="FFFFFF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 </a:t>
            </a:r>
            <a:endParaRPr lang="th-TH" sz="1000">
              <a:solidFill>
                <a:srgbClr val="FFFFFF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2268538" y="4878388"/>
            <a:ext cx="1150937" cy="587375"/>
          </a:xfrm>
          <a:prstGeom prst="roundRect">
            <a:avLst>
              <a:gd name="adj" fmla="val 608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ภาคเอกชน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th-TH" sz="1400">
              <a:solidFill>
                <a:prstClr val="white"/>
              </a:solidFill>
              <a:latin typeface="BrowalliaUPC" pitchFamily="34" charset="-34"/>
              <a:ea typeface="MS PGothic" pitchFamily="34" charset="-128"/>
              <a:cs typeface="BrowalliaUPC" pitchFamily="34" charset="-34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492500" y="4867275"/>
            <a:ext cx="1428750" cy="630238"/>
          </a:xfrm>
          <a:prstGeom prst="roundRect">
            <a:avLst>
              <a:gd name="adj" fmla="val 608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หน่วยงานสนับสนุนจาก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กระทรวง ศธ.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4211638" y="4373563"/>
            <a:ext cx="0" cy="215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99" name="Group 218"/>
          <p:cNvGrpSpPr>
            <a:grpSpLocks/>
          </p:cNvGrpSpPr>
          <p:nvPr/>
        </p:nvGrpSpPr>
        <p:grpSpPr bwMode="auto">
          <a:xfrm>
            <a:off x="971550" y="3028950"/>
            <a:ext cx="1800225" cy="584200"/>
            <a:chOff x="971600" y="2420888"/>
            <a:chExt cx="1800200" cy="720080"/>
          </a:xfrm>
        </p:grpSpPr>
        <p:cxnSp>
          <p:nvCxnSpPr>
            <p:cNvPr id="71" name="Straight Arrow Connector 70"/>
            <p:cNvCxnSpPr/>
            <p:nvPr/>
          </p:nvCxnSpPr>
          <p:spPr>
            <a:xfrm>
              <a:off x="2771800" y="2853328"/>
              <a:ext cx="0" cy="2876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71600" y="2420888"/>
              <a:ext cx="0" cy="43244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71600" y="2853328"/>
              <a:ext cx="180020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/>
          <p:cNvCxnSpPr/>
          <p:nvPr/>
        </p:nvCxnSpPr>
        <p:spPr>
          <a:xfrm>
            <a:off x="6372225" y="3325813"/>
            <a:ext cx="0" cy="82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4716463" y="3468688"/>
            <a:ext cx="165576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02" name="Group 84"/>
          <p:cNvGrpSpPr>
            <a:grpSpLocks/>
          </p:cNvGrpSpPr>
          <p:nvPr/>
        </p:nvGrpSpPr>
        <p:grpSpPr bwMode="auto">
          <a:xfrm>
            <a:off x="4716463" y="3252788"/>
            <a:ext cx="3527425" cy="360362"/>
            <a:chOff x="4716016" y="2708920"/>
            <a:chExt cx="3528392" cy="360040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4716016" y="2708920"/>
              <a:ext cx="0" cy="14433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4716016" y="2924627"/>
              <a:ext cx="0" cy="14433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716016" y="2853253"/>
              <a:ext cx="3528392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164612" y="2780293"/>
              <a:ext cx="0" cy="729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5579853" y="2780293"/>
              <a:ext cx="0" cy="8247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6372232" y="2780293"/>
              <a:ext cx="0" cy="1443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ectangle 83"/>
          <p:cNvSpPr/>
          <p:nvPr/>
        </p:nvSpPr>
        <p:spPr>
          <a:xfrm>
            <a:off x="2928938" y="5616575"/>
            <a:ext cx="2795587" cy="358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>
                <a:solidFill>
                  <a:prstClr val="black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สำรวจความต้องการของ รร.</a:t>
            </a:r>
          </a:p>
        </p:txBody>
      </p:sp>
      <p:sp>
        <p:nvSpPr>
          <p:cNvPr id="11304" name="TextBox 72"/>
          <p:cNvSpPr txBox="1">
            <a:spLocks noChangeArrowheads="1"/>
          </p:cNvSpPr>
          <p:nvPr/>
        </p:nvSpPr>
        <p:spPr bwMode="auto">
          <a:xfrm>
            <a:off x="3132138" y="4570413"/>
            <a:ext cx="1839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1800" b="1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ศูนย์ปฏิบัติการเขตพื้นที่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5003800" y="4878388"/>
            <a:ext cx="1152525" cy="587375"/>
          </a:xfrm>
          <a:prstGeom prst="roundRect">
            <a:avLst>
              <a:gd name="adj" fmla="val 6084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ภาค</a:t>
            </a:r>
            <a:br>
              <a:rPr lang="th-TH" sz="16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</a:br>
            <a:r>
              <a:rPr lang="th-TH" sz="1600">
                <a:solidFill>
                  <a:prstClr val="white"/>
                </a:solidFill>
                <a:latin typeface="BrowalliaUPC" pitchFamily="34" charset="-34"/>
                <a:ea typeface="MS PGothic" pitchFamily="34" charset="-128"/>
                <a:cs typeface="BrowalliaUPC" pitchFamily="34" charset="-34"/>
              </a:rPr>
              <a:t>ประชาสังคม</a:t>
            </a:r>
          </a:p>
        </p:txBody>
      </p:sp>
      <p:cxnSp>
        <p:nvCxnSpPr>
          <p:cNvPr id="87" name="Straight Arrow Connector 86"/>
          <p:cNvCxnSpPr/>
          <p:nvPr/>
        </p:nvCxnSpPr>
        <p:spPr>
          <a:xfrm flipH="1" flipV="1">
            <a:off x="4348163" y="4365625"/>
            <a:ext cx="7937" cy="2238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968375" y="1798638"/>
            <a:ext cx="3175" cy="206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6496050" y="1812925"/>
            <a:ext cx="1588" cy="2063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Down Arrow 89"/>
          <p:cNvSpPr/>
          <p:nvPr/>
        </p:nvSpPr>
        <p:spPr>
          <a:xfrm>
            <a:off x="5411788" y="2565400"/>
            <a:ext cx="336550" cy="14446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sp>
        <p:nvSpPr>
          <p:cNvPr id="91" name="Down Arrow 90"/>
          <p:cNvSpPr/>
          <p:nvPr/>
        </p:nvSpPr>
        <p:spPr>
          <a:xfrm>
            <a:off x="6227763" y="2555875"/>
            <a:ext cx="336550" cy="14446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sp>
        <p:nvSpPr>
          <p:cNvPr id="92" name="Down Arrow 91"/>
          <p:cNvSpPr/>
          <p:nvPr/>
        </p:nvSpPr>
        <p:spPr>
          <a:xfrm>
            <a:off x="7124700" y="2555875"/>
            <a:ext cx="336550" cy="144463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sp>
        <p:nvSpPr>
          <p:cNvPr id="93" name="Down Arrow 92"/>
          <p:cNvSpPr/>
          <p:nvPr/>
        </p:nvSpPr>
        <p:spPr>
          <a:xfrm>
            <a:off x="8075613" y="2571750"/>
            <a:ext cx="336550" cy="14605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sp>
        <p:nvSpPr>
          <p:cNvPr id="94" name="Down Arrow 93"/>
          <p:cNvSpPr/>
          <p:nvPr/>
        </p:nvSpPr>
        <p:spPr>
          <a:xfrm>
            <a:off x="2763838" y="2511425"/>
            <a:ext cx="336550" cy="14605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sp>
        <p:nvSpPr>
          <p:cNvPr id="95" name="Down Arrow 94"/>
          <p:cNvSpPr/>
          <p:nvPr/>
        </p:nvSpPr>
        <p:spPr>
          <a:xfrm>
            <a:off x="690563" y="2505075"/>
            <a:ext cx="336550" cy="14605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2000">
              <a:solidFill>
                <a:prstClr val="white"/>
              </a:solidFill>
              <a:latin typeface="BrowalliaUPC"/>
              <a:cs typeface="BrowalliaUPC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968375" y="3379788"/>
            <a:ext cx="0" cy="17097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56" idx="1"/>
          </p:cNvCxnSpPr>
          <p:nvPr/>
        </p:nvCxnSpPr>
        <p:spPr>
          <a:xfrm>
            <a:off x="968375" y="5057775"/>
            <a:ext cx="1227138" cy="22225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 flipV="1">
            <a:off x="4495800" y="1143000"/>
            <a:ext cx="4763" cy="631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4500563" y="1614488"/>
            <a:ext cx="2735262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19" name="TextBox 100"/>
          <p:cNvSpPr txBox="1">
            <a:spLocks noChangeArrowheads="1"/>
          </p:cNvSpPr>
          <p:nvPr/>
        </p:nvSpPr>
        <p:spPr bwMode="auto">
          <a:xfrm>
            <a:off x="6937375" y="4071938"/>
            <a:ext cx="492125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th-TH" altLang="th-TH" sz="2000" smtClean="0">
                <a:solidFill>
                  <a:prstClr val="black"/>
                </a:solidFill>
                <a:latin typeface="BrowalliaUPC" pitchFamily="34" charset="-34"/>
                <a:cs typeface="BrowalliaUPC" pitchFamily="34" charset="-34"/>
              </a:rPr>
              <a:t>ประเมินผล และ รายงาน</a:t>
            </a: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3286125" y="3355975"/>
            <a:ext cx="0" cy="2159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17748" y="64705"/>
            <a:ext cx="9036496" cy="772007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โครงสร้างการดำเนินงาน</a:t>
            </a:r>
            <a:endParaRPr lang="th-TH" sz="5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2033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07963"/>
            <a:ext cx="5113337" cy="653097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030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7" t="10746" r="24173"/>
          <a:stretch/>
        </p:blipFill>
        <p:spPr bwMode="auto">
          <a:xfrm>
            <a:off x="245785" y="180800"/>
            <a:ext cx="8662737" cy="6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77906"/>
            <a:ext cx="9144000" cy="12998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ตัวเลขที่แสดงว่าเด็กไทยเรียนเยอะ</a:t>
            </a:r>
            <a:r>
              <a:rPr lang="th-TH" sz="4400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</a:t>
            </a:r>
            <a:endParaRPr lang="en-US" sz="4400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877" y="2357110"/>
            <a:ext cx="651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จำนวนชั่วโมงเรียนต่อ</a:t>
            </a:r>
            <a:r>
              <a:rPr lang="th-TH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r>
              <a:rPr lang="en-US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  <a:r>
              <a:rPr lang="th-TH" sz="24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นักเรียนในระดับอายุ</a:t>
            </a:r>
            <a:r>
              <a:rPr lang="th-TH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 (ข้อมูลจาก </a:t>
            </a:r>
            <a:r>
              <a:rPr lang="en-US" sz="2400" dirty="0" smtClean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UNESCO)</a:t>
            </a:r>
            <a:endParaRPr lang="en-US" sz="2400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741838"/>
              </p:ext>
            </p:extLst>
          </p:nvPr>
        </p:nvGraphicFramePr>
        <p:xfrm>
          <a:off x="221877" y="2924421"/>
          <a:ext cx="8700249" cy="2129746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1684799"/>
                <a:gridCol w="1684799"/>
                <a:gridCol w="1684799"/>
                <a:gridCol w="1775417"/>
                <a:gridCol w="1870435"/>
              </a:tblGrid>
              <a:tr h="709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en-US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.3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en-US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.4</a:t>
                      </a:r>
                      <a:endParaRPr lang="en-US" sz="2600" dirty="0" smtClean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en-US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.5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</a:t>
                      </a:r>
                      <a:r>
                        <a:rPr lang="en-US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</a:t>
                      </a:r>
                      <a:r>
                        <a:rPr lang="en-US" sz="2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.1</a:t>
                      </a:r>
                      <a:endParaRPr lang="en-US" sz="26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1419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อันดับ 2 </a:t>
                      </a:r>
                      <a:r>
                        <a:rPr lang="th-TH" sz="26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ของโลก</a:t>
                      </a: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/>
                      </a:r>
                      <a:b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</a:b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1,080 ชม./ปี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อันดับ </a:t>
                      </a:r>
                      <a:r>
                        <a:rPr lang="th-TH" sz="26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ของโลก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1,200 ชม./ปี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อันดับ </a:t>
                      </a:r>
                      <a:r>
                        <a:rPr lang="th-TH" sz="26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ของโลก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 ชม./ปี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อันดับ </a:t>
                      </a:r>
                      <a:r>
                        <a:rPr lang="th-TH" sz="26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ของโลก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167 ชม./ปี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อันดับ </a:t>
                      </a:r>
                      <a:r>
                        <a:rPr lang="th-TH" sz="26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 ของโลก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1,167 ชม./ปี</a:t>
                      </a:r>
                      <a:endParaRPr lang="en-US" sz="260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18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395538" y="1772816"/>
            <a:ext cx="8352928" cy="2448272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80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</a:t>
            </a:r>
            <a:r>
              <a:rPr lang="th-TH" sz="4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หตุผลความจำเป็นที่ต้องใช้ ม.๔๔ </a:t>
            </a:r>
            <a:endParaRPr lang="th-TH" sz="4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410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248"/>
          <p:cNvGrpSpPr/>
          <p:nvPr/>
        </p:nvGrpSpPr>
        <p:grpSpPr>
          <a:xfrm rot="21335165">
            <a:off x="7217349" y="4045702"/>
            <a:ext cx="731998" cy="1300308"/>
            <a:chOff x="7687816" y="4869931"/>
            <a:chExt cx="990501" cy="1330537"/>
          </a:xfrm>
        </p:grpSpPr>
        <p:sp>
          <p:nvSpPr>
            <p:cNvPr id="245" name="Moon 244"/>
            <p:cNvSpPr/>
            <p:nvPr/>
          </p:nvSpPr>
          <p:spPr>
            <a:xfrm rot="10800000">
              <a:off x="8074804" y="5042809"/>
              <a:ext cx="500363" cy="1157659"/>
            </a:xfrm>
            <a:prstGeom prst="moon">
              <a:avLst>
                <a:gd name="adj" fmla="val 4836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48" name="Group 247"/>
            <p:cNvGrpSpPr/>
            <p:nvPr/>
          </p:nvGrpSpPr>
          <p:grpSpPr>
            <a:xfrm>
              <a:off x="7687816" y="4869931"/>
              <a:ext cx="990501" cy="561866"/>
              <a:chOff x="7751240" y="4910999"/>
              <a:chExt cx="847456" cy="453080"/>
            </a:xfrm>
          </p:grpSpPr>
          <p:sp>
            <p:nvSpPr>
              <p:cNvPr id="246" name="Rectangle 245"/>
              <p:cNvSpPr/>
              <p:nvPr/>
            </p:nvSpPr>
            <p:spPr>
              <a:xfrm>
                <a:off x="7751240" y="4910999"/>
                <a:ext cx="696732" cy="2701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47" name="Isosceles Triangle 246"/>
              <p:cNvSpPr/>
              <p:nvPr/>
            </p:nvSpPr>
            <p:spPr>
              <a:xfrm rot="20711934">
                <a:off x="8035872" y="4997895"/>
                <a:ext cx="562824" cy="366184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</p:grpSp>
      <p:cxnSp>
        <p:nvCxnSpPr>
          <p:cNvPr id="127" name="Elbow Connector 126"/>
          <p:cNvCxnSpPr/>
          <p:nvPr/>
        </p:nvCxnSpPr>
        <p:spPr>
          <a:xfrm rot="10800000">
            <a:off x="2627786" y="4827234"/>
            <a:ext cx="317818" cy="18594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 Same Side Corner Rectangle 3"/>
          <p:cNvSpPr/>
          <p:nvPr/>
        </p:nvSpPr>
        <p:spPr>
          <a:xfrm>
            <a:off x="0" y="2995614"/>
            <a:ext cx="1043608" cy="720080"/>
          </a:xfrm>
          <a:prstGeom prst="round2SameRect">
            <a:avLst/>
          </a:prstGeom>
          <a:solidFill>
            <a:srgbClr val="FF33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331640" y="692696"/>
            <a:ext cx="1296144" cy="72008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โอกาส</a:t>
            </a:r>
            <a:br>
              <a:rPr lang="th-T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ทางการศึกษา</a:t>
            </a:r>
            <a:endParaRPr lang="th-TH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04527" y="2988635"/>
            <a:ext cx="1296144" cy="72008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</a:t>
            </a:r>
            <a:b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</a:t>
            </a:r>
            <a:endParaRPr lang="th-TH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971599" y="5445224"/>
            <a:ext cx="1656184" cy="1080120"/>
          </a:xfrm>
          <a:prstGeom prst="roundRect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ผลิตและพัฒนานักเรียนให้ตรงตามความต้องการท้องถิ่นเพื่อการมีงานทำ</a:t>
            </a:r>
            <a:endParaRPr lang="th-TH" sz="18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73952" y="1817370"/>
            <a:ext cx="1301615" cy="491824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สื่อการสอน/</a:t>
            </a:r>
          </a:p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แหล่งการเรียนรู้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790844" y="1022890"/>
            <a:ext cx="1301615" cy="541006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Ict</a:t>
            </a:r>
            <a:r>
              <a:rPr lang="en-US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เพื่อการศึกษา</a:t>
            </a:r>
          </a:p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ทั่วถึง เสถียร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07216" y="0"/>
            <a:ext cx="1385243" cy="86287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การศึกษาใน/นอก</a:t>
            </a:r>
            <a:r>
              <a:rPr lang="th-TH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ระบบและ</a:t>
            </a:r>
            <a:r>
              <a:rPr lang="th-TH" sz="1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การศึกษาตาม</a:t>
            </a:r>
            <a:r>
              <a:rPr lang="th-TH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อัธยาศัยที่เข้มแข็ง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266386" y="572968"/>
            <a:ext cx="1406840" cy="2776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ศูนย์การเรียนรู้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244614" y="301371"/>
            <a:ext cx="1401440" cy="2085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ETV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244614" y="44625"/>
            <a:ext cx="1401440" cy="2085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err="1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กศน</a:t>
            </a:r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.ตำบล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271386" y="1495248"/>
            <a:ext cx="1401840" cy="2523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Network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277272" y="1205483"/>
            <a:ext cx="1395954" cy="2294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Application </a:t>
            </a:r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 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77272" y="897396"/>
            <a:ext cx="1395954" cy="2523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DLTV/ DLIT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252337" y="2369747"/>
            <a:ext cx="1431777" cy="27762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เขตการพัฒนา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258222" y="2085120"/>
            <a:ext cx="1415004" cy="229441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การศึกษาพิเศษ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258222" y="1794588"/>
            <a:ext cx="1415004" cy="25238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ประชารัฐ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803296" y="2774402"/>
            <a:ext cx="1301615" cy="5410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หลักสูตร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2818491" y="3445191"/>
            <a:ext cx="1301615" cy="54100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กระบวนการเรียนรู้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244615" y="2699277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ปรับหลักสูตร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255502" y="3026735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STEM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255502" y="3348283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ลดเวลาเรียนเพิ่มเวลารู้</a:t>
            </a:r>
            <a:endParaRPr lang="th-TH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55502" y="3665989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TEPE</a:t>
            </a:r>
            <a:endParaRPr lang="th-TH" sz="18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142735" y="3974925"/>
            <a:ext cx="485057" cy="96624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03296" y="4077074"/>
            <a:ext cx="1301615" cy="33592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ครูเก่ง ถ่ายทอดได้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810924" y="4472402"/>
            <a:ext cx="1301615" cy="33592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ครูครบชั้น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2821067" y="4873372"/>
            <a:ext cx="1301615" cy="36951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ครูตรงสาขา</a:t>
            </a:r>
            <a:endParaRPr lang="th-TH" sz="16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258004" y="3985731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คืนครูผู้ทรงคุณค่า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258004" y="4307306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มหาวิทยาลัยพี่เลี้ยง</a:t>
            </a:r>
            <a:endParaRPr lang="th-TH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258004" y="4625015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ผลิตครูเพื่อพัฒนาท้องถิ่น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2840013" y="6291985"/>
            <a:ext cx="1301615" cy="305385"/>
          </a:xfrm>
          <a:prstGeom prst="roundRect">
            <a:avLst/>
          </a:prstGeom>
          <a:solidFill>
            <a:srgbClr val="FFFF6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819253" y="5877290"/>
            <a:ext cx="1301615" cy="305385"/>
          </a:xfrm>
          <a:prstGeom prst="roundRect">
            <a:avLst/>
          </a:prstGeom>
          <a:solidFill>
            <a:srgbClr val="FFFF6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826072" y="5314592"/>
            <a:ext cx="1301615" cy="491824"/>
          </a:xfrm>
          <a:prstGeom prst="roundRect">
            <a:avLst/>
          </a:prstGeom>
          <a:solidFill>
            <a:srgbClr val="FFFF66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ประเมิน/ ประกัน</a:t>
            </a:r>
          </a:p>
          <a:p>
            <a:pPr algn="ctr"/>
            <a:r>
              <a:rPr lang="th-TH" sz="14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มาตรฐานการศึกษา</a:t>
            </a:r>
            <a:endParaRPr lang="th-TH" sz="14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283981" y="4930299"/>
            <a:ext cx="1431777" cy="27762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ลดภาระครู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337315" y="5241462"/>
            <a:ext cx="1378443" cy="277623"/>
          </a:xfrm>
          <a:prstGeom prst="roundRect">
            <a:avLst/>
          </a:prstGeom>
          <a:solidFill>
            <a:srgbClr val="FFFF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ผลสอบ </a:t>
            </a:r>
            <a:r>
              <a:rPr lang="en-US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O-Net</a:t>
            </a:r>
            <a:endParaRPr lang="th-TH" sz="1800" b="1" dirty="0">
              <a:solidFill>
                <a:sysClr val="windowText" lastClr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322440" y="5550583"/>
            <a:ext cx="1367342" cy="277623"/>
          </a:xfrm>
          <a:prstGeom prst="roundRect">
            <a:avLst/>
          </a:prstGeom>
          <a:solidFill>
            <a:srgbClr val="FFFF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ทวิภาคี/ ทวิศึกษา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289780" y="5857376"/>
            <a:ext cx="1431777" cy="277623"/>
          </a:xfrm>
          <a:prstGeom prst="roundRect">
            <a:avLst/>
          </a:prstGeom>
          <a:solidFill>
            <a:srgbClr val="FFFF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ประชารัฐ</a:t>
            </a:r>
            <a:r>
              <a:rPr lang="th-TH" sz="11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ด้านยกระดับ</a:t>
            </a:r>
            <a:r>
              <a:rPr lang="th-TH" sz="11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วิชาชีพ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304114" y="6182675"/>
            <a:ext cx="1431777" cy="277623"/>
          </a:xfrm>
          <a:prstGeom prst="roundRect">
            <a:avLst/>
          </a:prstGeom>
          <a:solidFill>
            <a:srgbClr val="FFFF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อาชีวศึกษาเป็นเลิศ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322439" y="6525362"/>
            <a:ext cx="1399120" cy="277623"/>
          </a:xfrm>
          <a:prstGeom prst="roundRect">
            <a:avLst/>
          </a:prstGeom>
          <a:solidFill>
            <a:srgbClr val="FFFF99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อุดมศึกษาเป็นเลิศ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5769091" y="1788460"/>
            <a:ext cx="694928" cy="15158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ขับ</a:t>
            </a:r>
            <a:b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เคลื่อนได้ช้า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6583765" y="1834979"/>
            <a:ext cx="1106352" cy="1769986"/>
          </a:xfrm>
          <a:prstGeom prst="roundRect">
            <a:avLst/>
          </a:prstGeom>
          <a:solidFill>
            <a:srgbClr val="FF33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ปัญหาด้านการ</a:t>
            </a:r>
            <a:b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บริหา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</a:t>
            </a:r>
            <a:endParaRPr lang="th-TH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876323" y="327038"/>
            <a:ext cx="1431776" cy="4918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เด็กออกนอกระบบ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880112" y="3861050"/>
            <a:ext cx="1431776" cy="3359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ครูไม่ครบชั้น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5876323" y="4339798"/>
            <a:ext cx="1431776" cy="3359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ครูไม่ตรงสาขา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5892889" y="4773205"/>
            <a:ext cx="1431776" cy="4696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สัดส่วนนักศึกษาสายสามัญต่อสายอาชีพ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380587" y="5675053"/>
            <a:ext cx="1431776" cy="4696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ลูกศิษย์/ลูกค้า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956376" y="1393298"/>
            <a:ext cx="1121166" cy="6699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ขาดการ</a:t>
            </a:r>
            <a:br>
              <a:rPr lang="th-TH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</a:t>
            </a:r>
            <a:r>
              <a:rPr lang="th-TH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endParaRPr lang="th-TH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956376" y="2135669"/>
            <a:ext cx="1121166" cy="6699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ขาดเอกภาพ</a:t>
            </a:r>
            <a:endParaRPr lang="th-TH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956376" y="2859768"/>
            <a:ext cx="1121166" cy="6699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การบริหารงานบุคคล</a:t>
            </a:r>
            <a:b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ทำได้ยาก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7956376" y="3608616"/>
            <a:ext cx="1121166" cy="86376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 </a:t>
            </a:r>
            <a:b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ติดตามผลยาก</a:t>
            </a:r>
            <a:endParaRPr lang="th-TH" sz="16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" name="Straight Arrow Connector 2"/>
          <p:cNvCxnSpPr>
            <a:stCxn id="6" idx="1"/>
            <a:endCxn id="4" idx="0"/>
          </p:cNvCxnSpPr>
          <p:nvPr/>
        </p:nvCxnSpPr>
        <p:spPr>
          <a:xfrm flipH="1">
            <a:off x="1043617" y="3348693"/>
            <a:ext cx="160919" cy="6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5" idx="1"/>
          </p:cNvCxnSpPr>
          <p:nvPr/>
        </p:nvCxnSpPr>
        <p:spPr>
          <a:xfrm flipH="1">
            <a:off x="683568" y="1052736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683568" y="1052736"/>
            <a:ext cx="0" cy="19241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>
            <a:stCxn id="7" idx="1"/>
          </p:cNvCxnSpPr>
          <p:nvPr/>
        </p:nvCxnSpPr>
        <p:spPr>
          <a:xfrm flipH="1">
            <a:off x="755577" y="5985284"/>
            <a:ext cx="2160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755576" y="3715694"/>
            <a:ext cx="0" cy="22695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10" idx="1"/>
          </p:cNvCxnSpPr>
          <p:nvPr/>
        </p:nvCxnSpPr>
        <p:spPr>
          <a:xfrm flipH="1">
            <a:off x="2142727" y="431442"/>
            <a:ext cx="564480" cy="713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2142726" y="502838"/>
            <a:ext cx="0" cy="1898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8" idx="1"/>
          </p:cNvCxnSpPr>
          <p:nvPr/>
        </p:nvCxnSpPr>
        <p:spPr>
          <a:xfrm flipH="1">
            <a:off x="2142735" y="2063282"/>
            <a:ext cx="6312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142726" y="1434906"/>
            <a:ext cx="0" cy="6283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>
            <a:stCxn id="9" idx="1"/>
            <a:endCxn id="5" idx="3"/>
          </p:cNvCxnSpPr>
          <p:nvPr/>
        </p:nvCxnSpPr>
        <p:spPr>
          <a:xfrm rot="10800000">
            <a:off x="2627794" y="1052755"/>
            <a:ext cx="163051" cy="24065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stCxn id="26" idx="1"/>
          </p:cNvCxnSpPr>
          <p:nvPr/>
        </p:nvCxnSpPr>
        <p:spPr>
          <a:xfrm rot="10800000">
            <a:off x="1619673" y="3715702"/>
            <a:ext cx="523054" cy="742349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82"/>
          <p:cNvCxnSpPr>
            <a:stCxn id="20" idx="1"/>
            <a:endCxn id="6" idx="3"/>
          </p:cNvCxnSpPr>
          <p:nvPr/>
        </p:nvCxnSpPr>
        <p:spPr>
          <a:xfrm rot="10800000" flipV="1">
            <a:off x="2500671" y="3044905"/>
            <a:ext cx="302616" cy="30377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1" idx="1"/>
          </p:cNvCxnSpPr>
          <p:nvPr/>
        </p:nvCxnSpPr>
        <p:spPr>
          <a:xfrm rot="10800000">
            <a:off x="2500671" y="3529752"/>
            <a:ext cx="317818" cy="185942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Elbow Connector 93"/>
          <p:cNvCxnSpPr>
            <a:stCxn id="28" idx="1"/>
            <a:endCxn id="26" idx="3"/>
          </p:cNvCxnSpPr>
          <p:nvPr/>
        </p:nvCxnSpPr>
        <p:spPr>
          <a:xfrm rot="10800000">
            <a:off x="2627783" y="4458062"/>
            <a:ext cx="183132" cy="182303"/>
          </a:xfrm>
          <a:prstGeom prst="bent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Elbow Connector 97"/>
          <p:cNvCxnSpPr/>
          <p:nvPr/>
        </p:nvCxnSpPr>
        <p:spPr>
          <a:xfrm rot="16200000" flipV="1">
            <a:off x="1341220" y="3838530"/>
            <a:ext cx="1634544" cy="1388873"/>
          </a:xfrm>
          <a:prstGeom prst="bentConnector3">
            <a:avLst>
              <a:gd name="adj1" fmla="val 717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Elbow Connector 110"/>
          <p:cNvCxnSpPr>
            <a:stCxn id="35" idx="1"/>
            <a:endCxn id="7" idx="3"/>
          </p:cNvCxnSpPr>
          <p:nvPr/>
        </p:nvCxnSpPr>
        <p:spPr>
          <a:xfrm rot="10800000" flipV="1">
            <a:off x="2627784" y="5560504"/>
            <a:ext cx="198280" cy="42478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Elbow Connector 114"/>
          <p:cNvCxnSpPr>
            <a:stCxn id="33" idx="1"/>
          </p:cNvCxnSpPr>
          <p:nvPr/>
        </p:nvCxnSpPr>
        <p:spPr>
          <a:xfrm rot="10800000">
            <a:off x="2627795" y="6291986"/>
            <a:ext cx="212227" cy="152693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>
            <a:off x="2626757" y="6073924"/>
            <a:ext cx="160919" cy="6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H="1">
            <a:off x="2626757" y="4266954"/>
            <a:ext cx="160919" cy="69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10" idx="3"/>
          </p:cNvCxnSpPr>
          <p:nvPr/>
        </p:nvCxnSpPr>
        <p:spPr>
          <a:xfrm>
            <a:off x="4092450" y="43143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0" idx="3"/>
            <a:endCxn id="13" idx="1"/>
          </p:cNvCxnSpPr>
          <p:nvPr/>
        </p:nvCxnSpPr>
        <p:spPr>
          <a:xfrm flipV="1">
            <a:off x="4092450" y="148917"/>
            <a:ext cx="152164" cy="282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0" idx="3"/>
            <a:endCxn id="12" idx="1"/>
          </p:cNvCxnSpPr>
          <p:nvPr/>
        </p:nvCxnSpPr>
        <p:spPr>
          <a:xfrm flipV="1">
            <a:off x="4092450" y="405645"/>
            <a:ext cx="152164" cy="25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0" idx="3"/>
            <a:endCxn id="11" idx="1"/>
          </p:cNvCxnSpPr>
          <p:nvPr/>
        </p:nvCxnSpPr>
        <p:spPr>
          <a:xfrm>
            <a:off x="4092451" y="431439"/>
            <a:ext cx="173936" cy="2803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9" idx="3"/>
            <a:endCxn id="16" idx="1"/>
          </p:cNvCxnSpPr>
          <p:nvPr/>
        </p:nvCxnSpPr>
        <p:spPr>
          <a:xfrm flipV="1">
            <a:off x="4092450" y="1023587"/>
            <a:ext cx="184822" cy="269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>
            <a:stCxn id="9" idx="3"/>
            <a:endCxn id="15" idx="1"/>
          </p:cNvCxnSpPr>
          <p:nvPr/>
        </p:nvCxnSpPr>
        <p:spPr>
          <a:xfrm>
            <a:off x="4092450" y="1293411"/>
            <a:ext cx="184822" cy="267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>
            <a:stCxn id="9" idx="3"/>
            <a:endCxn id="14" idx="1"/>
          </p:cNvCxnSpPr>
          <p:nvPr/>
        </p:nvCxnSpPr>
        <p:spPr>
          <a:xfrm>
            <a:off x="4092450" y="1293393"/>
            <a:ext cx="178936" cy="328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9" idx="1"/>
            <a:endCxn id="9" idx="3"/>
          </p:cNvCxnSpPr>
          <p:nvPr/>
        </p:nvCxnSpPr>
        <p:spPr>
          <a:xfrm flipH="1" flipV="1">
            <a:off x="4092450" y="1293393"/>
            <a:ext cx="165772" cy="6273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/>
          <p:cNvCxnSpPr>
            <a:stCxn id="19" idx="1"/>
            <a:endCxn id="8" idx="3"/>
          </p:cNvCxnSpPr>
          <p:nvPr/>
        </p:nvCxnSpPr>
        <p:spPr>
          <a:xfrm flipH="1">
            <a:off x="4075558" y="1920782"/>
            <a:ext cx="182664" cy="142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60"/>
          <p:cNvCxnSpPr>
            <a:stCxn id="8" idx="3"/>
            <a:endCxn id="18" idx="1"/>
          </p:cNvCxnSpPr>
          <p:nvPr/>
        </p:nvCxnSpPr>
        <p:spPr>
          <a:xfrm>
            <a:off x="4075558" y="2063282"/>
            <a:ext cx="182664" cy="1365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8" idx="3"/>
            <a:endCxn id="17" idx="1"/>
          </p:cNvCxnSpPr>
          <p:nvPr/>
        </p:nvCxnSpPr>
        <p:spPr>
          <a:xfrm>
            <a:off x="4075558" y="2063282"/>
            <a:ext cx="176778" cy="4452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stCxn id="22" idx="1"/>
            <a:endCxn id="20" idx="3"/>
          </p:cNvCxnSpPr>
          <p:nvPr/>
        </p:nvCxnSpPr>
        <p:spPr>
          <a:xfrm flipH="1">
            <a:off x="4104904" y="2838071"/>
            <a:ext cx="139712" cy="2068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21" idx="3"/>
            <a:endCxn id="23" idx="1"/>
          </p:cNvCxnSpPr>
          <p:nvPr/>
        </p:nvCxnSpPr>
        <p:spPr>
          <a:xfrm flipV="1">
            <a:off x="4120104" y="3165531"/>
            <a:ext cx="135396" cy="550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21" idx="3"/>
            <a:endCxn id="24" idx="1"/>
          </p:cNvCxnSpPr>
          <p:nvPr/>
        </p:nvCxnSpPr>
        <p:spPr>
          <a:xfrm flipV="1">
            <a:off x="4120104" y="3487088"/>
            <a:ext cx="135396" cy="2286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>
            <a:stCxn id="21" idx="3"/>
            <a:endCxn id="25" idx="1"/>
          </p:cNvCxnSpPr>
          <p:nvPr/>
        </p:nvCxnSpPr>
        <p:spPr>
          <a:xfrm>
            <a:off x="4120104" y="3715696"/>
            <a:ext cx="135396" cy="891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>
            <a:stCxn id="30" idx="1"/>
            <a:endCxn id="27" idx="3"/>
          </p:cNvCxnSpPr>
          <p:nvPr/>
        </p:nvCxnSpPr>
        <p:spPr>
          <a:xfrm flipH="1">
            <a:off x="4104903" y="4124542"/>
            <a:ext cx="153100" cy="12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stCxn id="27" idx="3"/>
            <a:endCxn id="31" idx="1"/>
          </p:cNvCxnSpPr>
          <p:nvPr/>
        </p:nvCxnSpPr>
        <p:spPr>
          <a:xfrm>
            <a:off x="4104903" y="4245034"/>
            <a:ext cx="153100" cy="2010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28" idx="3"/>
            <a:endCxn id="30" idx="1"/>
          </p:cNvCxnSpPr>
          <p:nvPr/>
        </p:nvCxnSpPr>
        <p:spPr>
          <a:xfrm flipV="1">
            <a:off x="4112530" y="4124541"/>
            <a:ext cx="145472" cy="5158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28" idx="3"/>
            <a:endCxn id="32" idx="1"/>
          </p:cNvCxnSpPr>
          <p:nvPr/>
        </p:nvCxnSpPr>
        <p:spPr>
          <a:xfrm>
            <a:off x="4112530" y="4640364"/>
            <a:ext cx="145472" cy="1234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>
            <a:stCxn id="29" idx="3"/>
            <a:endCxn id="32" idx="1"/>
          </p:cNvCxnSpPr>
          <p:nvPr/>
        </p:nvCxnSpPr>
        <p:spPr>
          <a:xfrm flipV="1">
            <a:off x="4122682" y="4763827"/>
            <a:ext cx="135329" cy="2943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36" idx="1"/>
            <a:endCxn id="28" idx="3"/>
          </p:cNvCxnSpPr>
          <p:nvPr/>
        </p:nvCxnSpPr>
        <p:spPr>
          <a:xfrm flipH="1" flipV="1">
            <a:off x="4112539" y="4640364"/>
            <a:ext cx="171449" cy="428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25" idx="1"/>
            <a:endCxn id="27" idx="3"/>
          </p:cNvCxnSpPr>
          <p:nvPr/>
        </p:nvCxnSpPr>
        <p:spPr>
          <a:xfrm flipH="1">
            <a:off x="4104903" y="3804799"/>
            <a:ext cx="150598" cy="4402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>
            <a:stCxn id="35" idx="3"/>
            <a:endCxn id="37" idx="1"/>
          </p:cNvCxnSpPr>
          <p:nvPr/>
        </p:nvCxnSpPr>
        <p:spPr>
          <a:xfrm flipV="1">
            <a:off x="4127687" y="5380256"/>
            <a:ext cx="209635" cy="180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>
            <a:stCxn id="34" idx="3"/>
            <a:endCxn id="38" idx="1"/>
          </p:cNvCxnSpPr>
          <p:nvPr/>
        </p:nvCxnSpPr>
        <p:spPr>
          <a:xfrm flipV="1">
            <a:off x="4120859" y="5689377"/>
            <a:ext cx="201579" cy="340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>
            <a:stCxn id="35" idx="3"/>
            <a:endCxn id="39" idx="1"/>
          </p:cNvCxnSpPr>
          <p:nvPr/>
        </p:nvCxnSpPr>
        <p:spPr>
          <a:xfrm>
            <a:off x="4127678" y="5560504"/>
            <a:ext cx="162102" cy="435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>
            <a:stCxn id="34" idx="3"/>
            <a:endCxn id="39" idx="1"/>
          </p:cNvCxnSpPr>
          <p:nvPr/>
        </p:nvCxnSpPr>
        <p:spPr>
          <a:xfrm flipV="1">
            <a:off x="4120859" y="5996188"/>
            <a:ext cx="168921" cy="337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>
            <a:stCxn id="33" idx="3"/>
            <a:endCxn id="39" idx="1"/>
          </p:cNvCxnSpPr>
          <p:nvPr/>
        </p:nvCxnSpPr>
        <p:spPr>
          <a:xfrm flipV="1">
            <a:off x="4141636" y="5996170"/>
            <a:ext cx="148153" cy="4484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>
            <a:stCxn id="34" idx="3"/>
            <a:endCxn id="41" idx="1"/>
          </p:cNvCxnSpPr>
          <p:nvPr/>
        </p:nvCxnSpPr>
        <p:spPr>
          <a:xfrm>
            <a:off x="4120859" y="6029983"/>
            <a:ext cx="201579" cy="6341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>
            <a:stCxn id="34" idx="3"/>
            <a:endCxn id="40" idx="1"/>
          </p:cNvCxnSpPr>
          <p:nvPr/>
        </p:nvCxnSpPr>
        <p:spPr>
          <a:xfrm>
            <a:off x="4120859" y="6029965"/>
            <a:ext cx="183255" cy="291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Elbow Connector 202"/>
          <p:cNvCxnSpPr>
            <a:stCxn id="53" idx="1"/>
            <a:endCxn id="44" idx="3"/>
          </p:cNvCxnSpPr>
          <p:nvPr/>
        </p:nvCxnSpPr>
        <p:spPr>
          <a:xfrm rot="10800000" flipV="1">
            <a:off x="7690118" y="2470678"/>
            <a:ext cx="266259" cy="24931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Elbow Connector 207"/>
          <p:cNvCxnSpPr/>
          <p:nvPr/>
        </p:nvCxnSpPr>
        <p:spPr>
          <a:xfrm rot="10800000" flipV="1">
            <a:off x="7668344" y="1772820"/>
            <a:ext cx="266259" cy="249311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Elbow Connector 209"/>
          <p:cNvCxnSpPr>
            <a:stCxn id="54" idx="1"/>
          </p:cNvCxnSpPr>
          <p:nvPr/>
        </p:nvCxnSpPr>
        <p:spPr>
          <a:xfrm rot="10800000">
            <a:off x="7690120" y="2976882"/>
            <a:ext cx="266258" cy="217878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/>
          <p:cNvCxnSpPr>
            <a:stCxn id="55" idx="1"/>
          </p:cNvCxnSpPr>
          <p:nvPr/>
        </p:nvCxnSpPr>
        <p:spPr>
          <a:xfrm flipH="1" flipV="1">
            <a:off x="7801252" y="4024918"/>
            <a:ext cx="155126" cy="155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/>
          <p:cNvCxnSpPr/>
          <p:nvPr/>
        </p:nvCxnSpPr>
        <p:spPr>
          <a:xfrm flipV="1">
            <a:off x="7812361" y="3352172"/>
            <a:ext cx="0" cy="6727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 flipH="1">
            <a:off x="7690127" y="3348276"/>
            <a:ext cx="12224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9" name="Group 238"/>
          <p:cNvGrpSpPr/>
          <p:nvPr/>
        </p:nvGrpSpPr>
        <p:grpSpPr>
          <a:xfrm>
            <a:off x="7336858" y="525528"/>
            <a:ext cx="706518" cy="975005"/>
            <a:chOff x="7336858" y="525522"/>
            <a:chExt cx="706518" cy="975005"/>
          </a:xfrm>
        </p:grpSpPr>
        <p:grpSp>
          <p:nvGrpSpPr>
            <p:cNvPr id="238" name="Group 237"/>
            <p:cNvGrpSpPr/>
            <p:nvPr/>
          </p:nvGrpSpPr>
          <p:grpSpPr>
            <a:xfrm rot="1247984">
              <a:off x="7336858" y="525522"/>
              <a:ext cx="706518" cy="975005"/>
              <a:chOff x="7515075" y="374749"/>
              <a:chExt cx="706518" cy="975005"/>
            </a:xfrm>
          </p:grpSpPr>
          <p:sp>
            <p:nvSpPr>
              <p:cNvPr id="234" name="Moon 233"/>
              <p:cNvSpPr/>
              <p:nvPr/>
            </p:nvSpPr>
            <p:spPr>
              <a:xfrm rot="9501669">
                <a:off x="7515075" y="374749"/>
                <a:ext cx="594570" cy="833232"/>
              </a:xfrm>
              <a:prstGeom prst="moon">
                <a:avLst>
                  <a:gd name="adj" fmla="val 337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7524328" y="942220"/>
                <a:ext cx="697265" cy="4075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36" name="Isosceles Triangle 235"/>
            <p:cNvSpPr/>
            <p:nvPr/>
          </p:nvSpPr>
          <p:spPr>
            <a:xfrm rot="12722917">
              <a:off x="7436614" y="1068379"/>
              <a:ext cx="507007" cy="36483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240" name="Group 239"/>
          <p:cNvGrpSpPr/>
          <p:nvPr/>
        </p:nvGrpSpPr>
        <p:grpSpPr>
          <a:xfrm rot="16749931">
            <a:off x="6171081" y="804488"/>
            <a:ext cx="706518" cy="975005"/>
            <a:chOff x="7336858" y="525522"/>
            <a:chExt cx="706518" cy="975005"/>
          </a:xfrm>
        </p:grpSpPr>
        <p:grpSp>
          <p:nvGrpSpPr>
            <p:cNvPr id="241" name="Group 240"/>
            <p:cNvGrpSpPr/>
            <p:nvPr/>
          </p:nvGrpSpPr>
          <p:grpSpPr>
            <a:xfrm rot="1247984">
              <a:off x="7336858" y="525522"/>
              <a:ext cx="706518" cy="975005"/>
              <a:chOff x="7515075" y="374749"/>
              <a:chExt cx="706518" cy="975005"/>
            </a:xfrm>
          </p:grpSpPr>
          <p:sp>
            <p:nvSpPr>
              <p:cNvPr id="243" name="Moon 242"/>
              <p:cNvSpPr/>
              <p:nvPr/>
            </p:nvSpPr>
            <p:spPr>
              <a:xfrm rot="9501669">
                <a:off x="7515075" y="374749"/>
                <a:ext cx="594570" cy="833232"/>
              </a:xfrm>
              <a:prstGeom prst="moon">
                <a:avLst>
                  <a:gd name="adj" fmla="val 3372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7524328" y="942220"/>
                <a:ext cx="697265" cy="4075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42" name="Isosceles Triangle 241"/>
            <p:cNvSpPr/>
            <p:nvPr/>
          </p:nvSpPr>
          <p:spPr>
            <a:xfrm rot="12722917">
              <a:off x="7436614" y="1068379"/>
              <a:ext cx="507007" cy="364837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4151271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ounded Rectangle 42"/>
          <p:cNvSpPr/>
          <p:nvPr/>
        </p:nvSpPr>
        <p:spPr>
          <a:xfrm>
            <a:off x="3923937" y="1270720"/>
            <a:ext cx="950749" cy="525462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ขับ</a:t>
            </a:r>
            <a:br>
              <a:rPr lang="th-TH" sz="2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 smtClean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เคลื่อนแผนงานโครงการได้</a:t>
            </a:r>
            <a:r>
              <a:rPr lang="th-TH" sz="2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ช้า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980434" y="1345572"/>
            <a:ext cx="1835286" cy="85092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เด็กออกนอกระบบ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80434" y="2482992"/>
            <a:ext cx="1850712" cy="8067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ครูไม่ครบชั้น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67866" y="3505649"/>
            <a:ext cx="1821533" cy="79225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ครูไม่ตรงสาขา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4980434" y="4540866"/>
            <a:ext cx="1810089" cy="76514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สัดส่วนนักศึกษาสายสามัญต่อสายอาชีพ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4990406" y="5556582"/>
            <a:ext cx="1767048" cy="90155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ลูกศิษย์/ลูกค้า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892281" y="2132856"/>
            <a:ext cx="2195736" cy="6699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</a:t>
            </a:r>
            <a:br>
              <a:rPr lang="th-TH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</a:t>
            </a:r>
            <a:r>
              <a:rPr lang="th-TH" b="1" dirty="0" err="1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endParaRPr lang="th-TH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892281" y="2996952"/>
            <a:ext cx="2195736" cy="6699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ขาดเอกภาพ</a:t>
            </a:r>
            <a:endParaRPr lang="th-TH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892281" y="3911144"/>
            <a:ext cx="2195736" cy="6699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การบริหารงานบุคคล</a:t>
            </a:r>
            <a:br>
              <a:rPr lang="th-TH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ทำได้ยาก</a:t>
            </a:r>
            <a:endParaRPr lang="th-TH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6892281" y="4797480"/>
            <a:ext cx="2195736" cy="86376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 </a:t>
            </a:r>
            <a:br>
              <a:rPr lang="th-TH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ติดตามผลได้ยาก</a:t>
            </a:r>
            <a:endParaRPr lang="th-TH" sz="2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160" y="1270719"/>
            <a:ext cx="3804761" cy="5144435"/>
            <a:chOff x="0" y="44624"/>
            <a:chExt cx="5735891" cy="6758343"/>
          </a:xfrm>
        </p:grpSpPr>
        <p:cxnSp>
          <p:nvCxnSpPr>
            <p:cNvPr id="127" name="Elbow Connector 126"/>
            <p:cNvCxnSpPr/>
            <p:nvPr/>
          </p:nvCxnSpPr>
          <p:spPr>
            <a:xfrm rot="10800000">
              <a:off x="2627785" y="4827234"/>
              <a:ext cx="317818" cy="185942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ound Same Side Corner Rectangle 3"/>
            <p:cNvSpPr/>
            <p:nvPr/>
          </p:nvSpPr>
          <p:spPr>
            <a:xfrm>
              <a:off x="0" y="2995614"/>
              <a:ext cx="1043608" cy="720080"/>
            </a:xfrm>
            <a:prstGeom prst="round2SameRect">
              <a:avLst/>
            </a:prstGeom>
            <a:solidFill>
              <a:srgbClr val="FF33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นักเรียน</a:t>
              </a:r>
              <a:endParaRPr lang="th-TH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331640" y="692696"/>
              <a:ext cx="1296144" cy="720080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1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โอกาส</a:t>
              </a:r>
              <a:br>
                <a:rPr lang="th-TH" sz="11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1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ทางการศึกษา</a:t>
              </a:r>
              <a:endParaRPr lang="th-TH" sz="11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204527" y="2988635"/>
              <a:ext cx="1296144" cy="720080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คุณภาพ</a:t>
              </a:r>
              <a:br>
                <a:rPr lang="th-TH" sz="1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12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การศึกษา</a:t>
              </a:r>
              <a:endParaRPr lang="th-TH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1599" y="5445224"/>
              <a:ext cx="1656184" cy="108012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ผลิตและพัฒนานักเรียนให้ตรงตามความต้องการท้องถิ่นเพื่อการมีงานทำ</a:t>
              </a:r>
              <a:endParaRPr lang="th-TH" sz="9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73943" y="1817370"/>
              <a:ext cx="1301615" cy="49182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สื่อการสอน/</a:t>
              </a:r>
            </a:p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แหล่งการเรียนรู้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790835" y="1022890"/>
              <a:ext cx="1301615" cy="54100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Ict</a:t>
              </a:r>
              <a:r>
                <a:rPr lang="en-US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เพื่อการศึกษา</a:t>
              </a:r>
            </a:p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ทั่วถึง เสถียร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790835" y="142798"/>
              <a:ext cx="1301615" cy="72008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การศึกษาในระบบนอก</a:t>
              </a:r>
              <a:r>
                <a:rPr lang="th-TH" sz="9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ระบบและ</a:t>
              </a:r>
              <a:r>
                <a:rPr lang="th-TH" sz="9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การศึกษาตาม</a:t>
              </a:r>
              <a:r>
                <a:rPr lang="th-TH" sz="9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อัธยาศัยที่เข้มแข็ง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266386" y="572950"/>
              <a:ext cx="1406840" cy="27762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ศูนย์การเรียนรู้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244614" y="301353"/>
              <a:ext cx="1401440" cy="20858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ETV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244614" y="44624"/>
              <a:ext cx="1401440" cy="20858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err="1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กศน</a:t>
              </a:r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.ตำบล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271386" y="1495230"/>
              <a:ext cx="1401840" cy="2523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Network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4277272" y="1205465"/>
              <a:ext cx="1395954" cy="22944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Application </a:t>
              </a:r>
              <a:r>
                <a:rPr lang="th-TH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ต่างๆ 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4277272" y="897394"/>
              <a:ext cx="1395954" cy="2523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DLTV/ DLIT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4252336" y="2369729"/>
              <a:ext cx="1431777" cy="27762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เขตการพัฒนา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4258222" y="2085118"/>
              <a:ext cx="1415004" cy="229441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การศึกษาพิเศษ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258222" y="1794588"/>
              <a:ext cx="1415004" cy="25238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ประชารัฐ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803287" y="2774402"/>
              <a:ext cx="1301615" cy="54100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หลักสูตร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818489" y="3445191"/>
              <a:ext cx="1301615" cy="54100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กระบวนการเรียนรู้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244614" y="2699259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ปรับหลักสูตร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255500" y="3026717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STEM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4255500" y="3348276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ลดเวลาเรียนเพิ่มเวลารู้</a:t>
              </a:r>
              <a:endParaRPr lang="th-TH" sz="9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4255500" y="3665985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TEPE</a:t>
              </a:r>
              <a:endParaRPr lang="th-TH" sz="105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142726" y="3974918"/>
              <a:ext cx="485057" cy="96624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ครู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803287" y="4077072"/>
              <a:ext cx="1301615" cy="33592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ครูเก่ง ถ่ายทอดได้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810915" y="4472384"/>
              <a:ext cx="1301615" cy="335923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ครูครบชั้น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821058" y="4873354"/>
              <a:ext cx="1301615" cy="36951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ครูตรงสาขา</a:t>
              </a:r>
              <a:endParaRPr lang="th-TH" sz="10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4258002" y="3985729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คืนครูผู้ทรงคุณค่า</a:t>
              </a:r>
              <a:endParaRPr lang="th-TH" sz="10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4258002" y="4307288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มหาวิทยาลัยพี่เลี้ยง</a:t>
              </a:r>
              <a:endParaRPr lang="th-TH" sz="9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4258002" y="4624997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ผลิตครูเพื่อพัฒนาท้องถิ่น</a:t>
              </a:r>
              <a:endParaRPr lang="th-TH" sz="9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840012" y="6291967"/>
              <a:ext cx="1301615" cy="30538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ปริมาณ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819244" y="5877272"/>
              <a:ext cx="1301615" cy="305385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คุณภาพ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2826063" y="5314592"/>
              <a:ext cx="1301615" cy="491824"/>
            </a:xfrm>
            <a:prstGeom prst="roundRect">
              <a:avLst/>
            </a:prstGeom>
            <a:solidFill>
              <a:srgbClr val="FFFF66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ประเมิน/ ประกัน</a:t>
              </a:r>
            </a:p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มาตรฐานการศึกษา</a:t>
              </a:r>
              <a:endParaRPr lang="th-TH" sz="90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4283979" y="4930281"/>
              <a:ext cx="1431777" cy="277623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 smtClean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ลดภาระคร</a:t>
              </a:r>
              <a:r>
                <a:rPr lang="th-TH" sz="900" b="1" dirty="0">
                  <a:solidFill>
                    <a:sysClr val="windowText" lastClr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ู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4337313" y="5241444"/>
              <a:ext cx="1378443" cy="27762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5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ผลสอบ </a:t>
              </a:r>
              <a:r>
                <a:rPr lang="en-US" sz="105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O-Net</a:t>
              </a:r>
              <a:endParaRPr lang="th-TH" sz="1050" b="1" dirty="0">
                <a:solidFill>
                  <a:sysClr val="windowText" lastClr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4322438" y="5550565"/>
              <a:ext cx="1367342" cy="27762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9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ทวิภาคี/ ทวิศึกษา</a:t>
              </a: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4289780" y="5857358"/>
              <a:ext cx="1431777" cy="27762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7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ประชารัฐด้ายยกระดับวิชาชีพ</a:t>
              </a: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4304114" y="6182657"/>
              <a:ext cx="1431777" cy="27762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0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อาชีวศึกษาเป็นเลิศ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4322438" y="6525344"/>
              <a:ext cx="1399120" cy="27762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1050" b="1" dirty="0">
                  <a:solidFill>
                    <a:sysClr val="windowText" lastClr="00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อุดมศึกษาเป็นเลิศ</a:t>
              </a:r>
            </a:p>
          </p:txBody>
        </p:sp>
        <p:cxnSp>
          <p:nvCxnSpPr>
            <p:cNvPr id="3" name="Straight Arrow Connector 2"/>
            <p:cNvCxnSpPr>
              <a:stCxn id="6" idx="1"/>
              <a:endCxn id="4" idx="0"/>
            </p:cNvCxnSpPr>
            <p:nvPr/>
          </p:nvCxnSpPr>
          <p:spPr>
            <a:xfrm flipH="1">
              <a:off x="1043608" y="3348675"/>
              <a:ext cx="160919" cy="69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5" idx="1"/>
            </p:cNvCxnSpPr>
            <p:nvPr/>
          </p:nvCxnSpPr>
          <p:spPr>
            <a:xfrm flipH="1">
              <a:off x="683568" y="1052736"/>
              <a:ext cx="64807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83568" y="1052736"/>
              <a:ext cx="0" cy="192414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7" idx="1"/>
            </p:cNvCxnSpPr>
            <p:nvPr/>
          </p:nvCxnSpPr>
          <p:spPr>
            <a:xfrm flipH="1">
              <a:off x="755576" y="5985284"/>
              <a:ext cx="21602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755576" y="3715694"/>
              <a:ext cx="0" cy="226959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10" idx="1"/>
            </p:cNvCxnSpPr>
            <p:nvPr/>
          </p:nvCxnSpPr>
          <p:spPr>
            <a:xfrm flipH="1">
              <a:off x="2142726" y="502838"/>
              <a:ext cx="64810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2142726" y="502838"/>
              <a:ext cx="0" cy="18985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8" idx="1"/>
            </p:cNvCxnSpPr>
            <p:nvPr/>
          </p:nvCxnSpPr>
          <p:spPr>
            <a:xfrm flipH="1">
              <a:off x="2142726" y="2063282"/>
              <a:ext cx="6312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flipV="1">
              <a:off x="2142726" y="1434906"/>
              <a:ext cx="0" cy="628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Elbow Connector 75"/>
            <p:cNvCxnSpPr>
              <a:stCxn id="9" idx="1"/>
              <a:endCxn id="5" idx="3"/>
            </p:cNvCxnSpPr>
            <p:nvPr/>
          </p:nvCxnSpPr>
          <p:spPr>
            <a:xfrm rot="10800000">
              <a:off x="2627785" y="1052737"/>
              <a:ext cx="163051" cy="240657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Elbow Connector 79"/>
            <p:cNvCxnSpPr>
              <a:stCxn id="26" idx="1"/>
            </p:cNvCxnSpPr>
            <p:nvPr/>
          </p:nvCxnSpPr>
          <p:spPr>
            <a:xfrm rot="10800000">
              <a:off x="1619672" y="3715695"/>
              <a:ext cx="523054" cy="742349"/>
            </a:xfrm>
            <a:prstGeom prst="bentConnector2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Elbow Connector 82"/>
            <p:cNvCxnSpPr>
              <a:stCxn id="20" idx="1"/>
              <a:endCxn id="6" idx="3"/>
            </p:cNvCxnSpPr>
            <p:nvPr/>
          </p:nvCxnSpPr>
          <p:spPr>
            <a:xfrm rot="10800000" flipV="1">
              <a:off x="2500671" y="3044905"/>
              <a:ext cx="302616" cy="303770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Elbow Connector 84"/>
            <p:cNvCxnSpPr>
              <a:stCxn id="21" idx="1"/>
            </p:cNvCxnSpPr>
            <p:nvPr/>
          </p:nvCxnSpPr>
          <p:spPr>
            <a:xfrm rot="10800000">
              <a:off x="2500671" y="3529752"/>
              <a:ext cx="317818" cy="185942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Elbow Connector 93"/>
            <p:cNvCxnSpPr>
              <a:stCxn id="28" idx="1"/>
              <a:endCxn id="26" idx="3"/>
            </p:cNvCxnSpPr>
            <p:nvPr/>
          </p:nvCxnSpPr>
          <p:spPr>
            <a:xfrm rot="10800000">
              <a:off x="2627783" y="4458044"/>
              <a:ext cx="183132" cy="182303"/>
            </a:xfrm>
            <a:prstGeom prst="bentConnector3">
              <a:avLst>
                <a:gd name="adj1" fmla="val 50000"/>
              </a:avLst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Elbow Connector 97"/>
            <p:cNvCxnSpPr/>
            <p:nvPr/>
          </p:nvCxnSpPr>
          <p:spPr>
            <a:xfrm rot="16200000" flipV="1">
              <a:off x="1341220" y="3838530"/>
              <a:ext cx="1634544" cy="1388873"/>
            </a:xfrm>
            <a:prstGeom prst="bentConnector3">
              <a:avLst>
                <a:gd name="adj1" fmla="val 717"/>
              </a:avLst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Elbow Connector 110"/>
            <p:cNvCxnSpPr>
              <a:stCxn id="35" idx="1"/>
              <a:endCxn id="7" idx="3"/>
            </p:cNvCxnSpPr>
            <p:nvPr/>
          </p:nvCxnSpPr>
          <p:spPr>
            <a:xfrm rot="10800000" flipV="1">
              <a:off x="2627783" y="5560504"/>
              <a:ext cx="198280" cy="424780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Elbow Connector 114"/>
            <p:cNvCxnSpPr>
              <a:stCxn id="33" idx="1"/>
            </p:cNvCxnSpPr>
            <p:nvPr/>
          </p:nvCxnSpPr>
          <p:spPr>
            <a:xfrm rot="10800000">
              <a:off x="2627786" y="6291968"/>
              <a:ext cx="212227" cy="152693"/>
            </a:xfrm>
            <a:prstGeom prst="bentConnector3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flipH="1">
              <a:off x="2626748" y="6073906"/>
              <a:ext cx="160919" cy="69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2626748" y="4266936"/>
              <a:ext cx="160919" cy="69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>
              <a:stCxn id="10" idx="3"/>
              <a:endCxn id="10" idx="3"/>
            </p:cNvCxnSpPr>
            <p:nvPr/>
          </p:nvCxnSpPr>
          <p:spPr>
            <a:xfrm>
              <a:off x="4092450" y="502838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>
              <a:stCxn id="10" idx="3"/>
              <a:endCxn id="13" idx="1"/>
            </p:cNvCxnSpPr>
            <p:nvPr/>
          </p:nvCxnSpPr>
          <p:spPr>
            <a:xfrm flipV="1">
              <a:off x="4092450" y="148916"/>
              <a:ext cx="152164" cy="3539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>
              <a:stCxn id="10" idx="3"/>
              <a:endCxn id="12" idx="1"/>
            </p:cNvCxnSpPr>
            <p:nvPr/>
          </p:nvCxnSpPr>
          <p:spPr>
            <a:xfrm flipV="1">
              <a:off x="4092450" y="405645"/>
              <a:ext cx="152164" cy="971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>
              <a:stCxn id="10" idx="3"/>
              <a:endCxn id="11" idx="1"/>
            </p:cNvCxnSpPr>
            <p:nvPr/>
          </p:nvCxnSpPr>
          <p:spPr>
            <a:xfrm>
              <a:off x="4092450" y="502838"/>
              <a:ext cx="173936" cy="2089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>
              <a:stCxn id="9" idx="3"/>
              <a:endCxn id="16" idx="1"/>
            </p:cNvCxnSpPr>
            <p:nvPr/>
          </p:nvCxnSpPr>
          <p:spPr>
            <a:xfrm flipV="1">
              <a:off x="4092450" y="1023587"/>
              <a:ext cx="184822" cy="2698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>
              <a:stCxn id="9" idx="3"/>
              <a:endCxn id="15" idx="1"/>
            </p:cNvCxnSpPr>
            <p:nvPr/>
          </p:nvCxnSpPr>
          <p:spPr>
            <a:xfrm>
              <a:off x="4092450" y="1293393"/>
              <a:ext cx="184822" cy="267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>
              <a:stCxn id="9" idx="3"/>
              <a:endCxn id="14" idx="1"/>
            </p:cNvCxnSpPr>
            <p:nvPr/>
          </p:nvCxnSpPr>
          <p:spPr>
            <a:xfrm>
              <a:off x="4092450" y="1293393"/>
              <a:ext cx="178936" cy="3280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stCxn id="19" idx="1"/>
              <a:endCxn id="9" idx="3"/>
            </p:cNvCxnSpPr>
            <p:nvPr/>
          </p:nvCxnSpPr>
          <p:spPr>
            <a:xfrm flipH="1" flipV="1">
              <a:off x="4092450" y="1293393"/>
              <a:ext cx="165772" cy="627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>
              <a:stCxn id="19" idx="1"/>
              <a:endCxn id="8" idx="3"/>
            </p:cNvCxnSpPr>
            <p:nvPr/>
          </p:nvCxnSpPr>
          <p:spPr>
            <a:xfrm flipH="1">
              <a:off x="4075558" y="1920781"/>
              <a:ext cx="182664" cy="1425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>
              <a:stCxn id="8" idx="3"/>
              <a:endCxn id="18" idx="1"/>
            </p:cNvCxnSpPr>
            <p:nvPr/>
          </p:nvCxnSpPr>
          <p:spPr>
            <a:xfrm>
              <a:off x="4075558" y="2063282"/>
              <a:ext cx="182664" cy="1365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>
              <a:stCxn id="8" idx="3"/>
              <a:endCxn id="17" idx="1"/>
            </p:cNvCxnSpPr>
            <p:nvPr/>
          </p:nvCxnSpPr>
          <p:spPr>
            <a:xfrm>
              <a:off x="4075558" y="2063282"/>
              <a:ext cx="176778" cy="44525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>
              <a:stCxn id="22" idx="1"/>
              <a:endCxn id="20" idx="3"/>
            </p:cNvCxnSpPr>
            <p:nvPr/>
          </p:nvCxnSpPr>
          <p:spPr>
            <a:xfrm flipH="1">
              <a:off x="4104902" y="2838071"/>
              <a:ext cx="139712" cy="20683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21" idx="3"/>
              <a:endCxn id="23" idx="1"/>
            </p:cNvCxnSpPr>
            <p:nvPr/>
          </p:nvCxnSpPr>
          <p:spPr>
            <a:xfrm flipV="1">
              <a:off x="4120104" y="3165529"/>
              <a:ext cx="135396" cy="5501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>
              <a:stCxn id="21" idx="3"/>
              <a:endCxn id="24" idx="1"/>
            </p:cNvCxnSpPr>
            <p:nvPr/>
          </p:nvCxnSpPr>
          <p:spPr>
            <a:xfrm flipV="1">
              <a:off x="4120104" y="3487088"/>
              <a:ext cx="135396" cy="2286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stCxn id="21" idx="3"/>
              <a:endCxn id="25" idx="1"/>
            </p:cNvCxnSpPr>
            <p:nvPr/>
          </p:nvCxnSpPr>
          <p:spPr>
            <a:xfrm>
              <a:off x="4120104" y="3715694"/>
              <a:ext cx="135396" cy="891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>
              <a:stCxn id="30" idx="1"/>
              <a:endCxn id="27" idx="3"/>
            </p:cNvCxnSpPr>
            <p:nvPr/>
          </p:nvCxnSpPr>
          <p:spPr>
            <a:xfrm flipH="1">
              <a:off x="4104902" y="4124541"/>
              <a:ext cx="153100" cy="12049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>
              <a:stCxn id="27" idx="3"/>
              <a:endCxn id="31" idx="1"/>
            </p:cNvCxnSpPr>
            <p:nvPr/>
          </p:nvCxnSpPr>
          <p:spPr>
            <a:xfrm>
              <a:off x="4104902" y="4245034"/>
              <a:ext cx="153100" cy="2010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28" idx="3"/>
              <a:endCxn id="30" idx="1"/>
            </p:cNvCxnSpPr>
            <p:nvPr/>
          </p:nvCxnSpPr>
          <p:spPr>
            <a:xfrm flipV="1">
              <a:off x="4112530" y="4124541"/>
              <a:ext cx="145472" cy="5158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28" idx="3"/>
              <a:endCxn id="32" idx="1"/>
            </p:cNvCxnSpPr>
            <p:nvPr/>
          </p:nvCxnSpPr>
          <p:spPr>
            <a:xfrm>
              <a:off x="4112530" y="4640346"/>
              <a:ext cx="145472" cy="1234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29" idx="3"/>
              <a:endCxn id="32" idx="1"/>
            </p:cNvCxnSpPr>
            <p:nvPr/>
          </p:nvCxnSpPr>
          <p:spPr>
            <a:xfrm flipV="1">
              <a:off x="4122673" y="4763809"/>
              <a:ext cx="135329" cy="2943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>
              <a:stCxn id="36" idx="1"/>
              <a:endCxn id="28" idx="3"/>
            </p:cNvCxnSpPr>
            <p:nvPr/>
          </p:nvCxnSpPr>
          <p:spPr>
            <a:xfrm flipH="1" flipV="1">
              <a:off x="4112530" y="4640346"/>
              <a:ext cx="171449" cy="4287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25" idx="1"/>
              <a:endCxn id="27" idx="3"/>
            </p:cNvCxnSpPr>
            <p:nvPr/>
          </p:nvCxnSpPr>
          <p:spPr>
            <a:xfrm flipH="1">
              <a:off x="4104902" y="3804797"/>
              <a:ext cx="150598" cy="440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35" idx="3"/>
              <a:endCxn id="37" idx="1"/>
            </p:cNvCxnSpPr>
            <p:nvPr/>
          </p:nvCxnSpPr>
          <p:spPr>
            <a:xfrm flipV="1">
              <a:off x="4127678" y="5380256"/>
              <a:ext cx="209635" cy="1802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>
              <a:stCxn id="34" idx="3"/>
              <a:endCxn id="38" idx="1"/>
            </p:cNvCxnSpPr>
            <p:nvPr/>
          </p:nvCxnSpPr>
          <p:spPr>
            <a:xfrm flipV="1">
              <a:off x="4120859" y="5689377"/>
              <a:ext cx="201579" cy="340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stCxn id="35" idx="3"/>
              <a:endCxn id="39" idx="1"/>
            </p:cNvCxnSpPr>
            <p:nvPr/>
          </p:nvCxnSpPr>
          <p:spPr>
            <a:xfrm>
              <a:off x="4127678" y="5560504"/>
              <a:ext cx="162102" cy="4356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/>
            <p:cNvCxnSpPr>
              <a:stCxn id="34" idx="3"/>
              <a:endCxn id="39" idx="1"/>
            </p:cNvCxnSpPr>
            <p:nvPr/>
          </p:nvCxnSpPr>
          <p:spPr>
            <a:xfrm flipV="1">
              <a:off x="4120859" y="5996170"/>
              <a:ext cx="168921" cy="337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stCxn id="33" idx="3"/>
              <a:endCxn id="39" idx="1"/>
            </p:cNvCxnSpPr>
            <p:nvPr/>
          </p:nvCxnSpPr>
          <p:spPr>
            <a:xfrm flipV="1">
              <a:off x="4141627" y="5996170"/>
              <a:ext cx="148153" cy="4484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>
              <a:stCxn id="34" idx="3"/>
              <a:endCxn id="41" idx="1"/>
            </p:cNvCxnSpPr>
            <p:nvPr/>
          </p:nvCxnSpPr>
          <p:spPr>
            <a:xfrm>
              <a:off x="4120859" y="6029965"/>
              <a:ext cx="201579" cy="6341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/>
            <p:cNvCxnSpPr>
              <a:stCxn id="34" idx="3"/>
              <a:endCxn id="40" idx="1"/>
            </p:cNvCxnSpPr>
            <p:nvPr/>
          </p:nvCxnSpPr>
          <p:spPr>
            <a:xfrm>
              <a:off x="4120859" y="6029965"/>
              <a:ext cx="183255" cy="2915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9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84380" cy="10081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ปัญหาการบริหารจัดการ</a:t>
            </a:r>
            <a:endParaRPr lang="th-TH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224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84380" cy="10081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ภาพรวมครู  </a:t>
            </a:r>
            <a:r>
              <a:rPr lang="en-US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อัตรากำลังกับการบรรจุจริง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474869"/>
              </p:ext>
            </p:extLst>
          </p:nvPr>
        </p:nvGraphicFramePr>
        <p:xfrm>
          <a:off x="683568" y="1412776"/>
          <a:ext cx="7920880" cy="3755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9792"/>
                <a:gridCol w="1979792"/>
                <a:gridCol w="1980648"/>
                <a:gridCol w="1980648"/>
              </a:tblGrid>
              <a:tr h="93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อัตรากำลัง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บรรจุจริง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ขาด/เกิน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93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สพป.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๒๙๓,๐๔๕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๓๐๒,๐๐๘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+๘,๙๖๓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93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สพม.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๑๒๘.๓๕๗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๑๑๙,๖๙๓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๘,๖๔๔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938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err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สศ</a:t>
                      </a:r>
                      <a:r>
                        <a:rPr lang="th-TH" sz="3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ศ.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๙,๗๑๗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๔,๔๒๘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๕,๕๒๙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99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84380" cy="10081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จำนวนโรงเรียนที่มีครูขาด ครูเกิน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074468"/>
              </p:ext>
            </p:extLst>
          </p:nvPr>
        </p:nvGraphicFramePr>
        <p:xfrm>
          <a:off x="611560" y="1556793"/>
          <a:ext cx="7344816" cy="37444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5807"/>
                <a:gridCol w="1835807"/>
                <a:gridCol w="1836601"/>
                <a:gridCol w="1836601"/>
              </a:tblGrid>
              <a:tr h="18018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ครูขาด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(จำนวนโรงเรียน)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ครูเกิน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(จำนวนโรงเรียน)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ครูพอดี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(จำนวนโรงเรียน)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647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สพป.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๖,๕๗๐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๑๒,๔๐๙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๙,๐๐๙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647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สพม.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๑,๑๘๘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๙๕๕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๒๑๗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  <a:tr h="6475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สศศ.</a:t>
                      </a:r>
                      <a:endParaRPr lang="en-US" sz="1800" b="1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๑๖๒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๑๐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</a:t>
                      </a:r>
                      <a:endParaRPr lang="en-US" sz="1800" b="1" dirty="0">
                        <a:effectLst/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612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84380" cy="10081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สัดส่วนจำนวนครูต่อห้องเรียน</a:t>
            </a:r>
            <a:endParaRPr lang="th-TH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1700810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(๑) </a:t>
            </a:r>
            <a:r>
              <a:rPr lang="th-TH" sz="36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โรงเรียนขนาดเล็ก (นักเรียน จำนวน </a:t>
            </a:r>
            <a:r>
              <a:rPr lang="th-TH" sz="36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๑๒๐ </a:t>
            </a:r>
            <a:r>
              <a:rPr lang="th-TH" sz="36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คนลงมา)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- 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ครู 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๘๔,๙๔๑ 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- จำนวนห้องเรียน 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๑๒๐,๖๓๒ ห้อง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- 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ขาดครู ๓๕,๖๙๑ ห้อง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(๒) </a:t>
            </a:r>
            <a:r>
              <a:rPr lang="th-TH" sz="36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โรงเรียนตั้งแต่ </a:t>
            </a:r>
            <a:r>
              <a:rPr lang="th-TH" sz="3600" b="1" u="sng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๑๒๑ </a:t>
            </a:r>
            <a:r>
              <a:rPr lang="th-TH" sz="36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ขึ้นไป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- </a:t>
            </a: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ครู 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๓๑๔,๘๕๘ คน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- จำนวนห้องเรียน 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๒๒๔,๐๖๗ ห้อง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ครูเกินห้องเรียน 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๙๐,๗๙๐ 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47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84380" cy="10081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h-TH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ครูสอนไม่ตรงสาขา</a:t>
            </a:r>
            <a:endParaRPr lang="th-TH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411827"/>
              </p:ext>
            </p:extLst>
          </p:nvPr>
        </p:nvGraphicFramePr>
        <p:xfrm>
          <a:off x="971600" y="1124749"/>
          <a:ext cx="7128792" cy="4971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606"/>
                <a:gridCol w="3911186"/>
              </a:tblGrid>
              <a:tr h="10081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สาขาวิชา</a:t>
                      </a:r>
                      <a:endParaRPr lang="en-US" sz="24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2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จำนวนครูที่สอนไม่</a:t>
                      </a:r>
                      <a:r>
                        <a:rPr lang="th-TH" sz="3200" b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ตรงสาขา </a:t>
                      </a:r>
                      <a:r>
                        <a:rPr lang="th-TH" sz="32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(คน) </a:t>
                      </a:r>
                      <a:endParaRPr lang="en-US" sz="24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792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ปฐมวัย</a:t>
                      </a:r>
                      <a:endParaRPr lang="en-US" sz="2000" b="1" u="non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๙,๗๕๐</a:t>
                      </a:r>
                      <a:endParaRPr lang="en-US" sz="20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792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ภาษาไทย</a:t>
                      </a:r>
                      <a:endParaRPr lang="en-US" sz="20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๘,๖๔๓</a:t>
                      </a:r>
                      <a:endParaRPr lang="en-US" sz="20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792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คณิตศาสตร์</a:t>
                      </a:r>
                      <a:endParaRPr lang="en-US" sz="20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๘,๓๗๗</a:t>
                      </a:r>
                      <a:endParaRPr lang="en-US" sz="20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792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วิทยาศาสตร์</a:t>
                      </a:r>
                      <a:endParaRPr lang="en-US" sz="2000" b="1" u="non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๒,๔๓๗</a:t>
                      </a:r>
                      <a:endParaRPr lang="en-US" sz="20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  <a:tr h="7926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ศิลปศึกษา</a:t>
                      </a:r>
                      <a:endParaRPr lang="en-US" sz="2000" b="1" u="none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1" u="none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๑,๑๔๙</a:t>
                      </a:r>
                      <a:endParaRPr lang="en-US" sz="2000" b="1" u="none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ea typeface="Calibri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20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ชื่อเรื่อง 1"/>
          <p:cNvSpPr txBox="1">
            <a:spLocks/>
          </p:cNvSpPr>
          <p:nvPr/>
        </p:nvSpPr>
        <p:spPr>
          <a:xfrm>
            <a:off x="107504" y="351104"/>
            <a:ext cx="7315200" cy="773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4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</a:t>
            </a:r>
            <a:r>
              <a:rPr lang="th-TH" sz="4400" b="1" dirty="0" err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sz="4400" b="1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การงานระดับพื้นที่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19" y="1302888"/>
            <a:ext cx="6729941" cy="505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7083090" y="4162661"/>
            <a:ext cx="956680" cy="47783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 err="1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6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.สังกัด</a:t>
            </a:r>
            <a:r>
              <a:rPr lang="th-TH" sz="1600" b="1" dirty="0" err="1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อปท</a:t>
            </a:r>
            <a:r>
              <a:rPr lang="th-TH" sz="16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1600" b="1" dirty="0">
              <a:solidFill>
                <a:srgbClr val="6F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Oval 6"/>
          <p:cNvSpPr/>
          <p:nvPr/>
        </p:nvSpPr>
        <p:spPr>
          <a:xfrm>
            <a:off x="7057168" y="4864622"/>
            <a:ext cx="971216" cy="477839"/>
          </a:xfrm>
          <a:prstGeom prst="ellips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 err="1">
                <a:solidFill>
                  <a:srgbClr val="94147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600" b="1" dirty="0">
                <a:solidFill>
                  <a:srgbClr val="94147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.สังกัดตชด.</a:t>
            </a:r>
          </a:p>
        </p:txBody>
      </p:sp>
      <p:sp>
        <p:nvSpPr>
          <p:cNvPr id="8" name="Oval 7"/>
          <p:cNvSpPr/>
          <p:nvPr/>
        </p:nvSpPr>
        <p:spPr>
          <a:xfrm>
            <a:off x="7972547" y="4582158"/>
            <a:ext cx="1109127" cy="521383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600" b="1" dirty="0" err="1">
                <a:solidFill>
                  <a:srgbClr val="D2610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600" b="1" dirty="0">
                <a:solidFill>
                  <a:srgbClr val="D2610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.สังกัดกทม.</a:t>
            </a:r>
          </a:p>
        </p:txBody>
      </p:sp>
      <p:sp>
        <p:nvSpPr>
          <p:cNvPr id="9" name="Oval 8"/>
          <p:cNvSpPr/>
          <p:nvPr/>
        </p:nvSpPr>
        <p:spPr>
          <a:xfrm>
            <a:off x="7247380" y="3445909"/>
            <a:ext cx="1307648" cy="477839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สภาอุตสาหกรรม</a:t>
            </a:r>
            <a:endParaRPr lang="th-TH" sz="1400" b="1" dirty="0">
              <a:solidFill>
                <a:srgbClr val="6F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28384" y="3923741"/>
            <a:ext cx="1053288" cy="477839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2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</a:t>
            </a:r>
            <a:br>
              <a:rPr lang="th-TH" sz="12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ประชาสังคม</a:t>
            </a:r>
            <a:endParaRPr lang="th-TH" sz="1200" b="1" dirty="0">
              <a:solidFill>
                <a:srgbClr val="6F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 rot="539616">
            <a:off x="6024948" y="542664"/>
            <a:ext cx="2692036" cy="1296591"/>
          </a:xfrm>
          <a:prstGeom prst="irregularSeal1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th-TH"/>
            </a:defPPr>
            <a:lvl1pPr algn="ctr">
              <a:defRPr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th-TH" dirty="0"/>
              <a:t>โครงสร้างเดิม</a:t>
            </a:r>
          </a:p>
        </p:txBody>
      </p:sp>
    </p:spTree>
    <p:extLst>
      <p:ext uri="{BB962C8B-B14F-4D97-AF65-F5344CB8AC3E}">
        <p14:creationId xmlns:p14="http://schemas.microsoft.com/office/powerpoint/2010/main" val="10536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827592" y="3936014"/>
            <a:ext cx="7920881" cy="2473385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>
            <a:off x="3552477" y="5240978"/>
            <a:ext cx="0" cy="307193"/>
          </a:xfrm>
          <a:prstGeom prst="line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787770" y="5226636"/>
            <a:ext cx="0" cy="307193"/>
          </a:xfrm>
          <a:prstGeom prst="line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สี่เหลี่ยมผืนผ้ามุมมน 26"/>
          <p:cNvSpPr/>
          <p:nvPr/>
        </p:nvSpPr>
        <p:spPr>
          <a:xfrm>
            <a:off x="4692560" y="1402588"/>
            <a:ext cx="3521639" cy="454198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9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คณะกรรมการขับเคลื่อนการปฏิรูปการศึกษาของ ศธ. ในภูมิภาค</a:t>
            </a:r>
          </a:p>
        </p:txBody>
      </p:sp>
      <p:grpSp>
        <p:nvGrpSpPr>
          <p:cNvPr id="99" name="Group 36"/>
          <p:cNvGrpSpPr/>
          <p:nvPr/>
        </p:nvGrpSpPr>
        <p:grpSpPr>
          <a:xfrm>
            <a:off x="1245626" y="4442751"/>
            <a:ext cx="1571826" cy="579856"/>
            <a:chOff x="182041" y="3921974"/>
            <a:chExt cx="2500152" cy="774918"/>
          </a:xfrm>
        </p:grpSpPr>
        <p:cxnSp>
          <p:nvCxnSpPr>
            <p:cNvPr id="100" name="Straight Arrow Connector 112"/>
            <p:cNvCxnSpPr/>
            <p:nvPr/>
          </p:nvCxnSpPr>
          <p:spPr>
            <a:xfrm>
              <a:off x="2286936" y="4358871"/>
              <a:ext cx="3952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13"/>
            <p:cNvSpPr/>
            <p:nvPr/>
          </p:nvSpPr>
          <p:spPr>
            <a:xfrm>
              <a:off x="182041" y="3921974"/>
              <a:ext cx="2198856" cy="774918"/>
            </a:xfrm>
            <a:prstGeom prst="roundRect">
              <a:avLst>
                <a:gd name="adj" fmla="val 8856"/>
              </a:avLst>
            </a:prstGeom>
            <a:solidFill>
              <a:schemeClr val="accent6">
                <a:lumMod val="75000"/>
              </a:schemeClr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80"/>
                </a:lnSpc>
              </a:pPr>
              <a:r>
                <a:rPr lang="th-TH" sz="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คณะกรรมการการศึกษาจังหวัด (กศจ.)</a:t>
              </a:r>
            </a:p>
          </p:txBody>
        </p:sp>
      </p:grpSp>
      <p:cxnSp>
        <p:nvCxnSpPr>
          <p:cNvPr id="102" name="Straight Arrow Connector 129"/>
          <p:cNvCxnSpPr/>
          <p:nvPr/>
        </p:nvCxnSpPr>
        <p:spPr>
          <a:xfrm flipH="1">
            <a:off x="4337995" y="3936011"/>
            <a:ext cx="16003" cy="506740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ounded Rectangle 41"/>
          <p:cNvSpPr/>
          <p:nvPr/>
        </p:nvSpPr>
        <p:spPr>
          <a:xfrm>
            <a:off x="2823305" y="4437130"/>
            <a:ext cx="3772849" cy="49539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สำนักงานศึกษาธิการจังหวัด</a:t>
            </a:r>
            <a:r>
              <a:rPr lang="en-US" sz="1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 </a:t>
            </a:r>
            <a:r>
              <a:rPr lang="th-TH" sz="1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(ศธจ.) (๗๗ จังหวัด)</a:t>
            </a:r>
          </a:p>
        </p:txBody>
      </p:sp>
      <p:sp>
        <p:nvSpPr>
          <p:cNvPr id="119" name="Rounded Rectangle 5"/>
          <p:cNvSpPr/>
          <p:nvPr/>
        </p:nvSpPr>
        <p:spPr>
          <a:xfrm>
            <a:off x="3202604" y="3655946"/>
            <a:ext cx="3133244" cy="392322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สำนักงานศึกษาธิการภาค ๑-๑๘ (ศธภ.)</a:t>
            </a:r>
            <a:r>
              <a:rPr lang="en-US" sz="1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 </a:t>
            </a:r>
            <a:r>
              <a:rPr lang="th-TH" sz="1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(๑๘ แห่ง)</a:t>
            </a:r>
          </a:p>
        </p:txBody>
      </p:sp>
      <p:sp>
        <p:nvSpPr>
          <p:cNvPr id="105" name="Rounded Rectangle 20"/>
          <p:cNvSpPr/>
          <p:nvPr/>
        </p:nvSpPr>
        <p:spPr>
          <a:xfrm>
            <a:off x="3970001" y="5886183"/>
            <a:ext cx="735989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</a:pPr>
            <a: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/>
            </a:r>
            <a:b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กศน. 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07" name="Rounded Rectangle 184"/>
          <p:cNvSpPr/>
          <p:nvPr/>
        </p:nvSpPr>
        <p:spPr>
          <a:xfrm>
            <a:off x="4034314" y="6226335"/>
            <a:ext cx="670178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0" name="Rounded Rectangle 140"/>
          <p:cNvSpPr/>
          <p:nvPr/>
        </p:nvSpPr>
        <p:spPr>
          <a:xfrm>
            <a:off x="2309915" y="5877693"/>
            <a:ext cx="74834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สถานศึกษาประถมศึกษา</a:t>
            </a:r>
            <a:endParaRPr lang="en-US" sz="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2" name="Rounded Rectangle 185"/>
          <p:cNvSpPr/>
          <p:nvPr/>
        </p:nvSpPr>
        <p:spPr>
          <a:xfrm>
            <a:off x="2340556" y="6213763"/>
            <a:ext cx="676741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6" name="Rounded Rectangle 148"/>
          <p:cNvSpPr/>
          <p:nvPr/>
        </p:nvSpPr>
        <p:spPr>
          <a:xfrm>
            <a:off x="6226519" y="5871967"/>
            <a:ext cx="64505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เอกชน</a:t>
            </a:r>
            <a:endParaRPr lang="en-US" sz="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7" name="Rounded Rectangle 187"/>
          <p:cNvSpPr/>
          <p:nvPr/>
        </p:nvSpPr>
        <p:spPr>
          <a:xfrm>
            <a:off x="6291522" y="6211839"/>
            <a:ext cx="609254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21" name="Rounded Rectangle 141"/>
          <p:cNvSpPr/>
          <p:nvPr/>
        </p:nvSpPr>
        <p:spPr>
          <a:xfrm>
            <a:off x="5480073" y="5888384"/>
            <a:ext cx="69512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การศึกษา</a:t>
            </a: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พิเศษ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23" name="Rounded Rectangle 146"/>
          <p:cNvSpPr/>
          <p:nvPr/>
        </p:nvSpPr>
        <p:spPr>
          <a:xfrm>
            <a:off x="5547880" y="6224454"/>
            <a:ext cx="553866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grpSp>
        <p:nvGrpSpPr>
          <p:cNvPr id="126" name="Group 124"/>
          <p:cNvGrpSpPr/>
          <p:nvPr/>
        </p:nvGrpSpPr>
        <p:grpSpPr>
          <a:xfrm>
            <a:off x="4779667" y="5883824"/>
            <a:ext cx="622207" cy="514157"/>
            <a:chOff x="5947929" y="6249754"/>
            <a:chExt cx="622207" cy="514157"/>
          </a:xfrm>
        </p:grpSpPr>
        <p:sp>
          <p:nvSpPr>
            <p:cNvPr id="128" name="Rounded Rectangle 138"/>
            <p:cNvSpPr/>
            <p:nvPr/>
          </p:nvSpPr>
          <p:spPr>
            <a:xfrm>
              <a:off x="5947929" y="6249754"/>
              <a:ext cx="622207" cy="352399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</a:pPr>
              <a:r>
                <a:rPr lang="th-TH" sz="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สถานศึกษา</a:t>
              </a:r>
              <a:br>
                <a:rPr lang="th-TH" sz="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</a:br>
              <a:r>
                <a:rPr lang="th-TH" sz="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อาชีวศึกษา</a:t>
              </a:r>
              <a:endParaRPr lang="en-US" sz="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endParaRPr>
            </a:p>
          </p:txBody>
        </p:sp>
        <p:sp>
          <p:nvSpPr>
            <p:cNvPr id="129" name="Rounded Rectangle 151"/>
            <p:cNvSpPr/>
            <p:nvPr/>
          </p:nvSpPr>
          <p:spPr>
            <a:xfrm>
              <a:off x="5951085" y="6589626"/>
              <a:ext cx="609253" cy="174285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th-TH" sz="8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ผู้เรียน</a:t>
              </a:r>
              <a:endParaRPr lang="en-US" sz="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endParaRPr>
            </a:p>
          </p:txBody>
        </p:sp>
      </p:grpSp>
      <p:sp>
        <p:nvSpPr>
          <p:cNvPr id="132" name="Rounded Rectangle 109"/>
          <p:cNvSpPr/>
          <p:nvPr/>
        </p:nvSpPr>
        <p:spPr>
          <a:xfrm>
            <a:off x="3108403" y="5882802"/>
            <a:ext cx="810325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มัธยมศึกษา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34" name="Rounded Rectangle 115"/>
          <p:cNvSpPr/>
          <p:nvPr/>
        </p:nvSpPr>
        <p:spPr>
          <a:xfrm>
            <a:off x="3138602" y="6218872"/>
            <a:ext cx="737196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138" name="Straight Arrow Connector 129"/>
          <p:cNvCxnSpPr/>
          <p:nvPr/>
        </p:nvCxnSpPr>
        <p:spPr>
          <a:xfrm flipH="1">
            <a:off x="4369412" y="1020622"/>
            <a:ext cx="22577" cy="262440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5976156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5976156" y="3645024"/>
            <a:ext cx="864096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6813484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6840252" y="3645024"/>
            <a:ext cx="7920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>
            <a:off x="7632340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>
          <a:xfrm>
            <a:off x="7632342" y="3645024"/>
            <a:ext cx="7920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>
            <a:off x="8406426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สี่เหลี่ยมผืนผ้ามุมมน 163"/>
          <p:cNvSpPr/>
          <p:nvPr/>
        </p:nvSpPr>
        <p:spPr>
          <a:xfrm rot="16200000">
            <a:off x="-108520" y="2124490"/>
            <a:ext cx="1080120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ส่วนกลาง</a:t>
            </a:r>
          </a:p>
        </p:txBody>
      </p:sp>
      <p:sp>
        <p:nvSpPr>
          <p:cNvPr id="165" name="สี่เหลี่ยมผืนผ้ามุมมน 164"/>
          <p:cNvSpPr/>
          <p:nvPr/>
        </p:nvSpPr>
        <p:spPr>
          <a:xfrm rot="16200000">
            <a:off x="130154" y="3986322"/>
            <a:ext cx="556456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6" name="สี่เหลี่ยมผืนผ้ามุมมน 165"/>
          <p:cNvSpPr/>
          <p:nvPr/>
        </p:nvSpPr>
        <p:spPr>
          <a:xfrm rot="16200000">
            <a:off x="-508" y="5404146"/>
            <a:ext cx="864096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</a:t>
            </a:r>
          </a:p>
        </p:txBody>
      </p:sp>
      <p:sp>
        <p:nvSpPr>
          <p:cNvPr id="167" name="สี่เหลี่ยมผืนผ้ามุมมน 166"/>
          <p:cNvSpPr/>
          <p:nvPr/>
        </p:nvSpPr>
        <p:spPr>
          <a:xfrm>
            <a:off x="2195737" y="263133"/>
            <a:ext cx="4392488" cy="457200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รัฐมนตรีว่าการกระทรวงศึกษาธิการ</a:t>
            </a:r>
          </a:p>
        </p:txBody>
      </p:sp>
      <p:sp>
        <p:nvSpPr>
          <p:cNvPr id="168" name="สี่เหลี่ยมผืนผ้ามุมมน 167"/>
          <p:cNvSpPr/>
          <p:nvPr/>
        </p:nvSpPr>
        <p:spPr>
          <a:xfrm>
            <a:off x="2933611" y="1329401"/>
            <a:ext cx="1224136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องค์การมหาชน</a:t>
            </a:r>
          </a:p>
        </p:txBody>
      </p:sp>
      <p:sp>
        <p:nvSpPr>
          <p:cNvPr id="169" name="สี่เหลี่ยมผืนผ้ามุมมน 168"/>
          <p:cNvSpPr/>
          <p:nvPr/>
        </p:nvSpPr>
        <p:spPr>
          <a:xfrm>
            <a:off x="2933611" y="1774153"/>
            <a:ext cx="1224136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หน่วยงานในกำกับ</a:t>
            </a:r>
          </a:p>
        </p:txBody>
      </p:sp>
      <p:sp>
        <p:nvSpPr>
          <p:cNvPr id="170" name="สี่เหลี่ยมผืนผ้ามุมมน 169"/>
          <p:cNvSpPr/>
          <p:nvPr/>
        </p:nvSpPr>
        <p:spPr>
          <a:xfrm>
            <a:off x="2936231" y="880941"/>
            <a:ext cx="1230457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สำนักงานรัฐมนตรี</a:t>
            </a:r>
          </a:p>
        </p:txBody>
      </p:sp>
      <p:sp>
        <p:nvSpPr>
          <p:cNvPr id="171" name="สี่เหลี่ยมผืนผ้ามุมมน 170"/>
          <p:cNvSpPr/>
          <p:nvPr/>
        </p:nvSpPr>
        <p:spPr>
          <a:xfrm>
            <a:off x="4472930" y="2393295"/>
            <a:ext cx="1107191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สพฐ</a:t>
            </a:r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72" name="สี่เหลี่ยมผืนผ้ามุมมน 171"/>
          <p:cNvSpPr/>
          <p:nvPr/>
        </p:nvSpPr>
        <p:spPr>
          <a:xfrm>
            <a:off x="5904148" y="2429348"/>
            <a:ext cx="108012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สอศ.</a:t>
            </a:r>
          </a:p>
        </p:txBody>
      </p:sp>
      <p:sp>
        <p:nvSpPr>
          <p:cNvPr id="173" name="สี่เหลี่ยมผืนผ้ามุมมน 172"/>
          <p:cNvSpPr/>
          <p:nvPr/>
        </p:nvSpPr>
        <p:spPr>
          <a:xfrm>
            <a:off x="5688124" y="3096597"/>
            <a:ext cx="576064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</a:t>
            </a:r>
          </a:p>
        </p:txBody>
      </p:sp>
      <p:sp>
        <p:nvSpPr>
          <p:cNvPr id="174" name="สี่เหลี่ยมผืนผ้ามุมมน 173"/>
          <p:cNvSpPr/>
          <p:nvPr/>
        </p:nvSpPr>
        <p:spPr>
          <a:xfrm>
            <a:off x="6480212" y="3096597"/>
            <a:ext cx="648072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เอกชน</a:t>
            </a:r>
          </a:p>
        </p:txBody>
      </p:sp>
      <p:cxnSp>
        <p:nvCxnSpPr>
          <p:cNvPr id="175" name="ตัวเชื่อมต่อตรง 174"/>
          <p:cNvCxnSpPr/>
          <p:nvPr/>
        </p:nvCxnSpPr>
        <p:spPr>
          <a:xfrm>
            <a:off x="2015718" y="2206997"/>
            <a:ext cx="5868652" cy="207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ตัวเชื่อมต่อตรง 175"/>
          <p:cNvCxnSpPr/>
          <p:nvPr/>
        </p:nvCxnSpPr>
        <p:spPr>
          <a:xfrm>
            <a:off x="3527884" y="2225851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ตัวเชื่อมต่อตรง 176"/>
          <p:cNvCxnSpPr/>
          <p:nvPr/>
        </p:nvCxnSpPr>
        <p:spPr>
          <a:xfrm>
            <a:off x="4932040" y="2225851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ตัวเชื่อมต่อตรง 177"/>
          <p:cNvCxnSpPr/>
          <p:nvPr/>
        </p:nvCxnSpPr>
        <p:spPr>
          <a:xfrm>
            <a:off x="7884368" y="2209073"/>
            <a:ext cx="0" cy="18422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ตัวเชื่อมต่อตรง 178"/>
          <p:cNvCxnSpPr/>
          <p:nvPr/>
        </p:nvCxnSpPr>
        <p:spPr>
          <a:xfrm>
            <a:off x="6048164" y="2883159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ตัวเชื่อมต่อตรง 179"/>
          <p:cNvCxnSpPr/>
          <p:nvPr/>
        </p:nvCxnSpPr>
        <p:spPr>
          <a:xfrm>
            <a:off x="6840252" y="2883159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ตัวเชื่อมต่อตรง 180"/>
          <p:cNvCxnSpPr/>
          <p:nvPr/>
        </p:nvCxnSpPr>
        <p:spPr>
          <a:xfrm flipV="1">
            <a:off x="6048165" y="2892413"/>
            <a:ext cx="792088" cy="7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ตัวเชื่อมต่อตรง 181"/>
          <p:cNvCxnSpPr>
            <a:stCxn id="172" idx="2"/>
          </p:cNvCxnSpPr>
          <p:nvPr/>
        </p:nvCxnSpPr>
        <p:spPr>
          <a:xfrm>
            <a:off x="6444208" y="2717398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สี่เหลี่ยมผืนผ้ามุมมน 182"/>
          <p:cNvSpPr/>
          <p:nvPr/>
        </p:nvSpPr>
        <p:spPr>
          <a:xfrm>
            <a:off x="7344308" y="2430053"/>
            <a:ext cx="1080120" cy="288032"/>
          </a:xfrm>
          <a:prstGeom prst="roundRect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สกอ</a:t>
            </a:r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cxnSp>
        <p:nvCxnSpPr>
          <p:cNvPr id="184" name="ตัวเชื่อมต่อตรง 183"/>
          <p:cNvCxnSpPr/>
          <p:nvPr/>
        </p:nvCxnSpPr>
        <p:spPr>
          <a:xfrm>
            <a:off x="7876072" y="2718103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ตัวเชื่อมต่อตรง 184"/>
          <p:cNvCxnSpPr/>
          <p:nvPr/>
        </p:nvCxnSpPr>
        <p:spPr>
          <a:xfrm>
            <a:off x="7632342" y="2901661"/>
            <a:ext cx="721072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สี่เหลี่ยมผืนผ้ามุมมน 185"/>
          <p:cNvSpPr/>
          <p:nvPr/>
        </p:nvSpPr>
        <p:spPr>
          <a:xfrm>
            <a:off x="7344309" y="3096597"/>
            <a:ext cx="576064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</a:t>
            </a:r>
          </a:p>
        </p:txBody>
      </p:sp>
      <p:sp>
        <p:nvSpPr>
          <p:cNvPr id="187" name="สี่เหลี่ยมผืนผ้ามุมมน 186"/>
          <p:cNvSpPr/>
          <p:nvPr/>
        </p:nvSpPr>
        <p:spPr>
          <a:xfrm>
            <a:off x="8064390" y="3096597"/>
            <a:ext cx="684076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เอกชน</a:t>
            </a:r>
          </a:p>
        </p:txBody>
      </p:sp>
      <p:sp>
        <p:nvSpPr>
          <p:cNvPr id="188" name="สี่เหลี่ยมผืนผ้ามุมมน 187"/>
          <p:cNvSpPr/>
          <p:nvPr/>
        </p:nvSpPr>
        <p:spPr>
          <a:xfrm>
            <a:off x="1583668" y="2376517"/>
            <a:ext cx="864096" cy="288032"/>
          </a:xfrm>
          <a:prstGeom prst="roundRect">
            <a:avLst/>
          </a:prstGeom>
          <a:ln w="28575"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สำนักปลัด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9" name="ตัวเชื่อมต่อตรง 188"/>
          <p:cNvCxnSpPr/>
          <p:nvPr/>
        </p:nvCxnSpPr>
        <p:spPr>
          <a:xfrm>
            <a:off x="2024952" y="2206997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ตัวเชื่อมต่อตรง 189"/>
          <p:cNvCxnSpPr/>
          <p:nvPr/>
        </p:nvCxnSpPr>
        <p:spPr>
          <a:xfrm>
            <a:off x="7632340" y="2883159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ตัวเชื่อมต่อตรง 190"/>
          <p:cNvCxnSpPr/>
          <p:nvPr/>
        </p:nvCxnSpPr>
        <p:spPr>
          <a:xfrm>
            <a:off x="8352420" y="2892395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สี่เหลี่ยมผืนผ้ามุมมน 191"/>
          <p:cNvSpPr/>
          <p:nvPr/>
        </p:nvSpPr>
        <p:spPr>
          <a:xfrm>
            <a:off x="3069734" y="2379737"/>
            <a:ext cx="834555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สกศ.</a:t>
            </a:r>
          </a:p>
        </p:txBody>
      </p:sp>
      <p:sp>
        <p:nvSpPr>
          <p:cNvPr id="193" name="สี่เหลี่ยมผืนผ้ามุมมน 192"/>
          <p:cNvSpPr/>
          <p:nvPr/>
        </p:nvSpPr>
        <p:spPr>
          <a:xfrm>
            <a:off x="937086" y="3096597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ก.ค.ศ.</a:t>
            </a:r>
          </a:p>
        </p:txBody>
      </p:sp>
      <p:sp>
        <p:nvSpPr>
          <p:cNvPr id="194" name="สี่เหลี่ยมผืนผ้ามุมมน 193"/>
          <p:cNvSpPr/>
          <p:nvPr/>
        </p:nvSpPr>
        <p:spPr>
          <a:xfrm>
            <a:off x="2514762" y="3096597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กศน</a:t>
            </a:r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195" name="สี่เหลี่ยมผืนผ้ามุมมน 194"/>
          <p:cNvSpPr/>
          <p:nvPr/>
        </p:nvSpPr>
        <p:spPr>
          <a:xfrm>
            <a:off x="1722672" y="3096597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สช</a:t>
            </a:r>
            <a:r>
              <a:rPr lang="th-TH" sz="9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cxnSp>
        <p:nvCxnSpPr>
          <p:cNvPr id="196" name="ตัวเชื่อมต่อตรง 195"/>
          <p:cNvCxnSpPr/>
          <p:nvPr/>
        </p:nvCxnSpPr>
        <p:spPr>
          <a:xfrm>
            <a:off x="4157747" y="1028335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ตัวเชื่อมต่อตรง 196"/>
          <p:cNvCxnSpPr/>
          <p:nvPr/>
        </p:nvCxnSpPr>
        <p:spPr>
          <a:xfrm>
            <a:off x="4166679" y="1473417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ตัวเชื่อมต่อตรง 197"/>
          <p:cNvCxnSpPr/>
          <p:nvPr/>
        </p:nvCxnSpPr>
        <p:spPr>
          <a:xfrm>
            <a:off x="4157746" y="1918169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ตัวเชื่อมต่อตรง 198"/>
          <p:cNvCxnSpPr/>
          <p:nvPr/>
        </p:nvCxnSpPr>
        <p:spPr>
          <a:xfrm>
            <a:off x="6484716" y="2225851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ตัวเชื่อมต่อตรง 199"/>
          <p:cNvCxnSpPr/>
          <p:nvPr/>
        </p:nvCxnSpPr>
        <p:spPr>
          <a:xfrm flipH="1">
            <a:off x="4391982" y="710811"/>
            <a:ext cx="13210" cy="149618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ตัวเชื่อมต่อตรง 200"/>
          <p:cNvCxnSpPr/>
          <p:nvPr/>
        </p:nvCxnSpPr>
        <p:spPr>
          <a:xfrm>
            <a:off x="1245626" y="2856847"/>
            <a:ext cx="0" cy="2490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ตัวเชื่อมต่อตรง 201"/>
          <p:cNvCxnSpPr/>
          <p:nvPr/>
        </p:nvCxnSpPr>
        <p:spPr>
          <a:xfrm>
            <a:off x="2789258" y="2856849"/>
            <a:ext cx="0" cy="23051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ตัวเชื่อมต่อตรง 202"/>
          <p:cNvCxnSpPr/>
          <p:nvPr/>
        </p:nvCxnSpPr>
        <p:spPr>
          <a:xfrm flipV="1">
            <a:off x="1259634" y="2856866"/>
            <a:ext cx="152962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ตัวเชื่อมต่อตรง 203"/>
          <p:cNvCxnSpPr/>
          <p:nvPr/>
        </p:nvCxnSpPr>
        <p:spPr>
          <a:xfrm>
            <a:off x="1979712" y="2681850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ตัวเชื่อมต่อตรง 204"/>
          <p:cNvCxnSpPr/>
          <p:nvPr/>
        </p:nvCxnSpPr>
        <p:spPr>
          <a:xfrm>
            <a:off x="1979712" y="2856847"/>
            <a:ext cx="0" cy="25597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140"/>
          <p:cNvSpPr/>
          <p:nvPr/>
        </p:nvSpPr>
        <p:spPr>
          <a:xfrm>
            <a:off x="1532593" y="5896564"/>
            <a:ext cx="71764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ปฐมวัย</a:t>
            </a:r>
            <a:endParaRPr lang="en-US" sz="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97" name="Rounded Rectangle 185"/>
          <p:cNvSpPr/>
          <p:nvPr/>
        </p:nvSpPr>
        <p:spPr>
          <a:xfrm>
            <a:off x="1566456" y="6232634"/>
            <a:ext cx="676741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60544" y="5220975"/>
            <a:ext cx="4576119" cy="56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 flipH="1">
            <a:off x="1990607" y="5223805"/>
            <a:ext cx="1307" cy="72898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2776963" y="5688408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3530371" y="5678803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>
            <a:off x="4407983" y="5223787"/>
            <a:ext cx="0" cy="73858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5101569" y="5220957"/>
            <a:ext cx="0" cy="741416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>
            <a:off x="5856481" y="5223805"/>
            <a:ext cx="10808" cy="75075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6531261" y="5226636"/>
            <a:ext cx="5404" cy="7535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rot="539616">
            <a:off x="6569514" y="130651"/>
            <a:ext cx="2692036" cy="1296591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สร้างใหม่</a:t>
            </a: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Rounded Rectangle 109"/>
          <p:cNvSpPr/>
          <p:nvPr/>
        </p:nvSpPr>
        <p:spPr>
          <a:xfrm>
            <a:off x="2490721" y="5380232"/>
            <a:ext cx="521288" cy="39888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สพป</a:t>
            </a:r>
            <a:r>
              <a:rPr lang="th-TH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. </a:t>
            </a:r>
          </a:p>
          <a:p>
            <a:pPr algn="ctr"/>
            <a:r>
              <a:rPr lang="th-TH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๑๘๓ เขต</a:t>
            </a: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20" name="Rounded Rectangle 109"/>
          <p:cNvSpPr/>
          <p:nvPr/>
        </p:nvSpPr>
        <p:spPr>
          <a:xfrm>
            <a:off x="3186616" y="5334385"/>
            <a:ext cx="521288" cy="39888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สพ</a:t>
            </a:r>
            <a:r>
              <a:rPr lang="th-TH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ม. </a:t>
            </a:r>
          </a:p>
          <a:p>
            <a:pPr algn="ctr"/>
            <a:r>
              <a:rPr lang="th-TH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๔๒ เขต</a:t>
            </a: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274865" y="4987683"/>
            <a:ext cx="8932" cy="23327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Oval 132"/>
          <p:cNvSpPr/>
          <p:nvPr/>
        </p:nvSpPr>
        <p:spPr>
          <a:xfrm>
            <a:off x="6828458" y="4442751"/>
            <a:ext cx="540060" cy="460268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00" b="1" dirty="0" err="1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000" b="1" dirty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.สังกัด</a:t>
            </a:r>
            <a:r>
              <a:rPr lang="th-TH" sz="1000" b="1" dirty="0" err="1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อปท</a:t>
            </a:r>
            <a:r>
              <a:rPr lang="th-TH" sz="1000" b="1" dirty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135" name="Oval 134"/>
          <p:cNvSpPr/>
          <p:nvPr/>
        </p:nvSpPr>
        <p:spPr>
          <a:xfrm>
            <a:off x="7690046" y="5334385"/>
            <a:ext cx="556935" cy="362735"/>
          </a:xfrm>
          <a:prstGeom prst="ellipse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800" b="1" dirty="0" err="1">
                <a:solidFill>
                  <a:srgbClr val="94147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800" b="1" dirty="0">
                <a:solidFill>
                  <a:srgbClr val="94147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.สังกัดตชด.</a:t>
            </a:r>
          </a:p>
        </p:txBody>
      </p:sp>
      <p:sp>
        <p:nvSpPr>
          <p:cNvPr id="145" name="Oval 144"/>
          <p:cNvSpPr/>
          <p:nvPr/>
        </p:nvSpPr>
        <p:spPr>
          <a:xfrm>
            <a:off x="6790780" y="5404044"/>
            <a:ext cx="618198" cy="46685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00" b="1" dirty="0" err="1">
                <a:solidFill>
                  <a:srgbClr val="D2610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000" b="1" dirty="0">
                <a:solidFill>
                  <a:srgbClr val="D2610C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.สังกัดกทม.</a:t>
            </a:r>
          </a:p>
        </p:txBody>
      </p:sp>
      <p:sp>
        <p:nvSpPr>
          <p:cNvPr id="93" name="Oval 92"/>
          <p:cNvSpPr/>
          <p:nvPr/>
        </p:nvSpPr>
        <p:spPr>
          <a:xfrm>
            <a:off x="7900943" y="4769690"/>
            <a:ext cx="708844" cy="477839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สภา</a:t>
            </a:r>
            <a:r>
              <a:rPr lang="th-TH" sz="1000" b="1" dirty="0" err="1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อุตสาห</a:t>
            </a:r>
            <a:r>
              <a:rPr lang="th-TH" sz="10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-กรรม</a:t>
            </a:r>
            <a:endParaRPr lang="th-TH" sz="1000" b="1" dirty="0">
              <a:solidFill>
                <a:srgbClr val="6F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4" name="Oval 93"/>
          <p:cNvSpPr/>
          <p:nvPr/>
        </p:nvSpPr>
        <p:spPr>
          <a:xfrm>
            <a:off x="6795256" y="5008591"/>
            <a:ext cx="992228" cy="302310"/>
          </a:xfrm>
          <a:prstGeom prst="ellips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ภาค</a:t>
            </a:r>
            <a:br>
              <a:rPr lang="th-TH" sz="105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5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ประชาสังคม</a:t>
            </a:r>
            <a:endParaRPr lang="th-TH" sz="1050" b="1" dirty="0">
              <a:solidFill>
                <a:srgbClr val="6F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6" name="Oval 95"/>
          <p:cNvSpPr/>
          <p:nvPr/>
        </p:nvSpPr>
        <p:spPr>
          <a:xfrm rot="20779518">
            <a:off x="7175524" y="5832052"/>
            <a:ext cx="852860" cy="477839"/>
          </a:xfrm>
          <a:prstGeom prst="ellipse">
            <a:avLst/>
          </a:prstGeo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00" b="1" dirty="0" smtClean="0">
                <a:solidFill>
                  <a:srgbClr val="6F6C7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อุดมศึกษา</a:t>
            </a:r>
            <a:endParaRPr lang="th-TH" sz="1000" b="1" dirty="0">
              <a:solidFill>
                <a:srgbClr val="6F6C7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1498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5" name="ตัวเชื่อมต่อตรง 164"/>
          <p:cNvCxnSpPr/>
          <p:nvPr/>
        </p:nvCxnSpPr>
        <p:spPr>
          <a:xfrm>
            <a:off x="1669617" y="5292863"/>
            <a:ext cx="1" cy="440411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ตัวเชื่อมต่อตรง 165"/>
          <p:cNvCxnSpPr/>
          <p:nvPr/>
        </p:nvCxnSpPr>
        <p:spPr>
          <a:xfrm>
            <a:off x="2671458" y="5229200"/>
            <a:ext cx="0" cy="48166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ตัวเชื่อมต่อตรง 191"/>
          <p:cNvCxnSpPr/>
          <p:nvPr/>
        </p:nvCxnSpPr>
        <p:spPr>
          <a:xfrm>
            <a:off x="5004048" y="5301208"/>
            <a:ext cx="0" cy="100811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ตัวเชื่อมต่อตรง 192"/>
          <p:cNvCxnSpPr/>
          <p:nvPr/>
        </p:nvCxnSpPr>
        <p:spPr>
          <a:xfrm>
            <a:off x="5580112" y="5229200"/>
            <a:ext cx="0" cy="48166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ตัวเชื่อมต่อตรง 191"/>
          <p:cNvCxnSpPr/>
          <p:nvPr/>
        </p:nvCxnSpPr>
        <p:spPr>
          <a:xfrm>
            <a:off x="4716016" y="5301208"/>
            <a:ext cx="0" cy="1008112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ตัวเชื่อมต่อตรง 190"/>
          <p:cNvCxnSpPr/>
          <p:nvPr/>
        </p:nvCxnSpPr>
        <p:spPr>
          <a:xfrm>
            <a:off x="4067944" y="5229200"/>
            <a:ext cx="0" cy="481664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ตัวเชื่อมต่อตรง 189"/>
          <p:cNvCxnSpPr>
            <a:endCxn id="168" idx="0"/>
          </p:cNvCxnSpPr>
          <p:nvPr/>
        </p:nvCxnSpPr>
        <p:spPr>
          <a:xfrm flipH="1">
            <a:off x="4038943" y="4689175"/>
            <a:ext cx="11262" cy="35539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ตัวเชื่อมต่อตรง 188"/>
          <p:cNvCxnSpPr/>
          <p:nvPr/>
        </p:nvCxnSpPr>
        <p:spPr>
          <a:xfrm flipH="1">
            <a:off x="5364088" y="2564906"/>
            <a:ext cx="11262" cy="246884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ตัวเชื่อมต่อตรง 187"/>
          <p:cNvCxnSpPr/>
          <p:nvPr/>
        </p:nvCxnSpPr>
        <p:spPr>
          <a:xfrm flipH="1">
            <a:off x="4860032" y="2564906"/>
            <a:ext cx="11262" cy="2468847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สี่เหลี่ยมผืนผ้ามุมมน 4"/>
          <p:cNvSpPr/>
          <p:nvPr/>
        </p:nvSpPr>
        <p:spPr>
          <a:xfrm>
            <a:off x="2195737" y="939929"/>
            <a:ext cx="4392488" cy="457200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รัฐมนตรีว่าการกระทรวงศึกษาธิการ</a:t>
            </a:r>
            <a:endParaRPr lang="th-TH" sz="1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สี่เหลี่ยมผืนผ้ามุมมน 7"/>
          <p:cNvSpPr/>
          <p:nvPr/>
        </p:nvSpPr>
        <p:spPr>
          <a:xfrm>
            <a:off x="2933611" y="1735344"/>
            <a:ext cx="1224136" cy="216403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องค์การมหาชน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สี่เหลี่ยมผืนผ้ามุมมน 9"/>
          <p:cNvSpPr/>
          <p:nvPr/>
        </p:nvSpPr>
        <p:spPr>
          <a:xfrm>
            <a:off x="2933611" y="2035585"/>
            <a:ext cx="1224136" cy="178845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หน่วยงานในกำกับ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สี่เหลี่ยมผืนผ้ามุมมน 10"/>
          <p:cNvSpPr/>
          <p:nvPr/>
        </p:nvSpPr>
        <p:spPr>
          <a:xfrm>
            <a:off x="2936231" y="1438234"/>
            <a:ext cx="1230457" cy="196730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สำนักงานรัฐมนตรี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4400922" y="2589243"/>
            <a:ext cx="1107191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สพฐ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5904148" y="2625296"/>
            <a:ext cx="108012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สอศ.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3" name="สี่เหลี่ยมผืนผ้ามุมมน 32"/>
          <p:cNvSpPr/>
          <p:nvPr/>
        </p:nvSpPr>
        <p:spPr>
          <a:xfrm>
            <a:off x="5688124" y="3292545"/>
            <a:ext cx="576064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4" name="สี่เหลี่ยมผืนผ้ามุมมน 33"/>
          <p:cNvSpPr/>
          <p:nvPr/>
        </p:nvSpPr>
        <p:spPr>
          <a:xfrm>
            <a:off x="6480212" y="3292545"/>
            <a:ext cx="648072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เอกชน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77" name="ตัวเชื่อมต่อตรง 76"/>
          <p:cNvCxnSpPr/>
          <p:nvPr/>
        </p:nvCxnSpPr>
        <p:spPr>
          <a:xfrm>
            <a:off x="2015718" y="2402945"/>
            <a:ext cx="5868652" cy="207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ตัวเชื่อมต่อตรง 79"/>
          <p:cNvCxnSpPr/>
          <p:nvPr/>
        </p:nvCxnSpPr>
        <p:spPr>
          <a:xfrm>
            <a:off x="3527884" y="2421799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ตัวเชื่อมต่อตรง 80"/>
          <p:cNvCxnSpPr/>
          <p:nvPr/>
        </p:nvCxnSpPr>
        <p:spPr>
          <a:xfrm>
            <a:off x="4932040" y="2421799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>
          <a:xfrm>
            <a:off x="7884368" y="2405021"/>
            <a:ext cx="0" cy="18422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ตัวเชื่อมต่อตรง 88"/>
          <p:cNvCxnSpPr/>
          <p:nvPr/>
        </p:nvCxnSpPr>
        <p:spPr>
          <a:xfrm>
            <a:off x="6048164" y="3079107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ตัวเชื่อมต่อตรง 89"/>
          <p:cNvCxnSpPr/>
          <p:nvPr/>
        </p:nvCxnSpPr>
        <p:spPr>
          <a:xfrm>
            <a:off x="6840252" y="3079107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ตัวเชื่อมต่อตรง 91"/>
          <p:cNvCxnSpPr/>
          <p:nvPr/>
        </p:nvCxnSpPr>
        <p:spPr>
          <a:xfrm flipV="1">
            <a:off x="6048165" y="3088361"/>
            <a:ext cx="792088" cy="7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ตัวเชื่อมต่อตรง 93"/>
          <p:cNvCxnSpPr>
            <a:stCxn id="32" idx="2"/>
          </p:cNvCxnSpPr>
          <p:nvPr/>
        </p:nvCxnSpPr>
        <p:spPr>
          <a:xfrm>
            <a:off x="6444208" y="2913346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สี่เหลี่ยมผืนผ้ามุมมน 94"/>
          <p:cNvSpPr/>
          <p:nvPr/>
        </p:nvSpPr>
        <p:spPr>
          <a:xfrm rot="16200000">
            <a:off x="-108520" y="2580671"/>
            <a:ext cx="1080120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ส่วนกลาง</a:t>
            </a:r>
            <a:endParaRPr lang="th-TH" sz="105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7" name="สี่เหลี่ยมผืนผ้ามุมมน 96"/>
          <p:cNvSpPr/>
          <p:nvPr/>
        </p:nvSpPr>
        <p:spPr>
          <a:xfrm rot="16200000">
            <a:off x="153312" y="4239717"/>
            <a:ext cx="556456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8" name="สี่เหลี่ยมผืนผ้ามุมมน 97"/>
          <p:cNvSpPr/>
          <p:nvPr/>
        </p:nvSpPr>
        <p:spPr>
          <a:xfrm rot="16200000">
            <a:off x="-508" y="5404146"/>
            <a:ext cx="864096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</a:t>
            </a:r>
            <a:endParaRPr lang="th-TH" sz="105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5" name="สี่เหลี่ยมผืนผ้ามุมมน 54"/>
          <p:cNvSpPr/>
          <p:nvPr/>
        </p:nvSpPr>
        <p:spPr>
          <a:xfrm>
            <a:off x="7344308" y="2626001"/>
            <a:ext cx="1080120" cy="288032"/>
          </a:xfrm>
          <a:prstGeom prst="roundRect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สกอ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61" name="ตัวเชื่อมต่อตรง 60"/>
          <p:cNvCxnSpPr/>
          <p:nvPr/>
        </p:nvCxnSpPr>
        <p:spPr>
          <a:xfrm>
            <a:off x="7876072" y="2914051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ตัวเชื่อมต่อตรง 62"/>
          <p:cNvCxnSpPr/>
          <p:nvPr/>
        </p:nvCxnSpPr>
        <p:spPr>
          <a:xfrm>
            <a:off x="7632342" y="3097609"/>
            <a:ext cx="721072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สี่เหลี่ยมผืนผ้ามุมมน 64"/>
          <p:cNvSpPr/>
          <p:nvPr/>
        </p:nvSpPr>
        <p:spPr>
          <a:xfrm>
            <a:off x="7344309" y="3292545"/>
            <a:ext cx="576064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1" name="สี่เหลี่ยมผืนผ้ามุมมน 70"/>
          <p:cNvSpPr/>
          <p:nvPr/>
        </p:nvSpPr>
        <p:spPr>
          <a:xfrm>
            <a:off x="8064390" y="3292545"/>
            <a:ext cx="684076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เอกชน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2" name="สี่เหลี่ยมผืนผ้ามุมมน 71"/>
          <p:cNvSpPr/>
          <p:nvPr/>
        </p:nvSpPr>
        <p:spPr>
          <a:xfrm>
            <a:off x="1583668" y="2572465"/>
            <a:ext cx="864096" cy="288032"/>
          </a:xfrm>
          <a:prstGeom prst="roundRect">
            <a:avLst/>
          </a:prstGeom>
          <a:ln w="28575"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สำนักปลัด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82" name="ตัวเชื่อมต่อตรง 81"/>
          <p:cNvCxnSpPr/>
          <p:nvPr/>
        </p:nvCxnSpPr>
        <p:spPr>
          <a:xfrm>
            <a:off x="2024952" y="2402945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ตัวเชื่อมต่อตรง 82"/>
          <p:cNvCxnSpPr/>
          <p:nvPr/>
        </p:nvCxnSpPr>
        <p:spPr>
          <a:xfrm>
            <a:off x="7632340" y="3079107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ตัวเชื่อมต่อตรง 84"/>
          <p:cNvCxnSpPr/>
          <p:nvPr/>
        </p:nvCxnSpPr>
        <p:spPr>
          <a:xfrm>
            <a:off x="8352420" y="3088343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สี่เหลี่ยมผืนผ้ามุมมน 138"/>
          <p:cNvSpPr/>
          <p:nvPr/>
        </p:nvSpPr>
        <p:spPr>
          <a:xfrm>
            <a:off x="3069734" y="2575685"/>
            <a:ext cx="834555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สกศ.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3" name="สี่เหลี่ยมผืนผ้ามุมมน 142"/>
          <p:cNvSpPr/>
          <p:nvPr/>
        </p:nvSpPr>
        <p:spPr>
          <a:xfrm>
            <a:off x="937086" y="3292545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ก.ค.ศ.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4" name="สี่เหลี่ยมผืนผ้ามุมมน 143"/>
          <p:cNvSpPr/>
          <p:nvPr/>
        </p:nvSpPr>
        <p:spPr>
          <a:xfrm>
            <a:off x="2514762" y="3292545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กศน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7" name="สี่เหลี่ยมผืนผ้ามุมมน 146"/>
          <p:cNvSpPr/>
          <p:nvPr/>
        </p:nvSpPr>
        <p:spPr>
          <a:xfrm>
            <a:off x="1722672" y="3292545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สช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40" name="ตัวเชื่อมต่อตรง 139"/>
          <p:cNvCxnSpPr/>
          <p:nvPr/>
        </p:nvCxnSpPr>
        <p:spPr>
          <a:xfrm>
            <a:off x="4157747" y="1539977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ตัวเชื่อมต่อตรง 140"/>
          <p:cNvCxnSpPr/>
          <p:nvPr/>
        </p:nvCxnSpPr>
        <p:spPr>
          <a:xfrm>
            <a:off x="4166679" y="1843541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ตัวเชื่อมต่อตรง 144"/>
          <p:cNvCxnSpPr/>
          <p:nvPr/>
        </p:nvCxnSpPr>
        <p:spPr>
          <a:xfrm>
            <a:off x="4157746" y="2125003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ตัวเชื่อมต่อตรง 152"/>
          <p:cNvCxnSpPr/>
          <p:nvPr/>
        </p:nvCxnSpPr>
        <p:spPr>
          <a:xfrm>
            <a:off x="6484716" y="2421799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28"/>
          <p:cNvSpPr>
            <a:spLocks noChangeArrowheads="1"/>
          </p:cNvSpPr>
          <p:nvPr/>
        </p:nvSpPr>
        <p:spPr bwMode="auto">
          <a:xfrm>
            <a:off x="956850" y="4071457"/>
            <a:ext cx="857821" cy="624551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สำนักงานศึกษาธิการภาค </a:t>
            </a:r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๑</a:t>
            </a:r>
            <a:r>
              <a:rPr lang="en-US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-</a:t>
            </a:r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๑๓</a:t>
            </a:r>
            <a:endParaRPr lang="th-TH" sz="1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54" name="Rectangle 28"/>
          <p:cNvSpPr>
            <a:spLocks noChangeArrowheads="1"/>
          </p:cNvSpPr>
          <p:nvPr/>
        </p:nvSpPr>
        <p:spPr bwMode="auto">
          <a:xfrm>
            <a:off x="2255094" y="4071458"/>
            <a:ext cx="804738" cy="465300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สถาบัน </a:t>
            </a:r>
            <a:r>
              <a:rPr lang="th-TH" sz="10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กศน</a:t>
            </a:r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.ภาค</a:t>
            </a:r>
            <a:endParaRPr lang="th-TH" sz="1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57" name="Rounded Rectangle 109"/>
          <p:cNvSpPr/>
          <p:nvPr/>
        </p:nvSpPr>
        <p:spPr>
          <a:xfrm>
            <a:off x="1264455" y="5741619"/>
            <a:ext cx="810325" cy="26875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เอกชน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58" name="Rounded Rectangle 109"/>
          <p:cNvSpPr/>
          <p:nvPr/>
        </p:nvSpPr>
        <p:spPr>
          <a:xfrm>
            <a:off x="1245627" y="5051848"/>
            <a:ext cx="950110" cy="26875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สช</a:t>
            </a:r>
            <a:r>
              <a:rPr lang="th-TH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. </a:t>
            </a:r>
            <a:endParaRPr lang="th-TH" sz="8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  <a:p>
            <a:pPr algn="ctr"/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จังหวัด</a:t>
            </a:r>
            <a:r>
              <a:rPr lang="th-TH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/อำเภอ</a:t>
            </a: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59" name="Rounded Rectangle 109"/>
          <p:cNvSpPr/>
          <p:nvPr/>
        </p:nvSpPr>
        <p:spPr>
          <a:xfrm>
            <a:off x="2300649" y="5062084"/>
            <a:ext cx="950110" cy="26875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กศน</a:t>
            </a:r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. </a:t>
            </a:r>
          </a:p>
          <a:p>
            <a:pPr algn="ctr"/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จังหวัด</a:t>
            </a:r>
            <a:r>
              <a:rPr lang="th-TH" sz="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/อำเภอ</a:t>
            </a: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160" name="ตัวเชื่อมต่อตรง 159"/>
          <p:cNvCxnSpPr/>
          <p:nvPr/>
        </p:nvCxnSpPr>
        <p:spPr>
          <a:xfrm>
            <a:off x="1979712" y="3626194"/>
            <a:ext cx="0" cy="1425654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ตัวเชื่อมต่อตรง 160"/>
          <p:cNvCxnSpPr/>
          <p:nvPr/>
        </p:nvCxnSpPr>
        <p:spPr>
          <a:xfrm flipH="1">
            <a:off x="2657463" y="4536776"/>
            <a:ext cx="11262" cy="539559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ตัวเชื่อมต่อตรง 162"/>
          <p:cNvCxnSpPr>
            <a:stCxn id="5" idx="2"/>
          </p:cNvCxnSpPr>
          <p:nvPr/>
        </p:nvCxnSpPr>
        <p:spPr>
          <a:xfrm>
            <a:off x="4391980" y="1397129"/>
            <a:ext cx="0" cy="10167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Rectangle 28"/>
          <p:cNvSpPr>
            <a:spLocks noChangeArrowheads="1"/>
          </p:cNvSpPr>
          <p:nvPr/>
        </p:nvSpPr>
        <p:spPr bwMode="auto">
          <a:xfrm>
            <a:off x="3707907" y="4065968"/>
            <a:ext cx="1008112" cy="590503"/>
          </a:xfrm>
          <a:prstGeom prst="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ศูนย์การ</a:t>
            </a:r>
          </a:p>
          <a:p>
            <a:pPr algn="ctr"/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ศึกษาพิเศษเขตการศึกษา</a:t>
            </a:r>
            <a:endParaRPr lang="th-TH" sz="10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68" name="Rounded Rectangle 109"/>
          <p:cNvSpPr/>
          <p:nvPr/>
        </p:nvSpPr>
        <p:spPr>
          <a:xfrm>
            <a:off x="3563889" y="5044574"/>
            <a:ext cx="950110" cy="39888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ศูนย์การ</a:t>
            </a:r>
          </a:p>
          <a:p>
            <a:pPr algn="ctr"/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ศึกษาพิเศษ</a:t>
            </a:r>
          </a:p>
          <a:p>
            <a:pPr algn="ctr"/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จังหวัด</a:t>
            </a: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69" name="Rounded Rectangle 109"/>
          <p:cNvSpPr/>
          <p:nvPr/>
        </p:nvSpPr>
        <p:spPr>
          <a:xfrm>
            <a:off x="4572001" y="5040831"/>
            <a:ext cx="521288" cy="39888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สพป</a:t>
            </a:r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. </a:t>
            </a:r>
          </a:p>
          <a:p>
            <a:pPr algn="ctr"/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๑๘๓ เขต</a:t>
            </a: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70" name="Rounded Rectangle 109"/>
          <p:cNvSpPr/>
          <p:nvPr/>
        </p:nvSpPr>
        <p:spPr>
          <a:xfrm>
            <a:off x="5202841" y="5040831"/>
            <a:ext cx="521288" cy="39888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สพ</a:t>
            </a:r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ม. </a:t>
            </a:r>
          </a:p>
          <a:p>
            <a:pPr algn="ctr"/>
            <a:r>
              <a:rPr lang="th-TH" sz="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๔๒ เขต</a:t>
            </a:r>
            <a:endParaRPr lang="en-US" sz="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71" name="Rounded Rectangle 109"/>
          <p:cNvSpPr/>
          <p:nvPr/>
        </p:nvSpPr>
        <p:spPr>
          <a:xfrm>
            <a:off x="3345650" y="5733843"/>
            <a:ext cx="938327" cy="26875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การศึกษาพิเศษ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72" name="Rounded Rectangle 109"/>
          <p:cNvSpPr/>
          <p:nvPr/>
        </p:nvSpPr>
        <p:spPr>
          <a:xfrm>
            <a:off x="4932049" y="6321535"/>
            <a:ext cx="810325" cy="26875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ประถมศึกษา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73" name="Rounded Rectangle 109"/>
          <p:cNvSpPr/>
          <p:nvPr/>
        </p:nvSpPr>
        <p:spPr>
          <a:xfrm>
            <a:off x="5292089" y="5733256"/>
            <a:ext cx="810325" cy="26875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มัธยมศึกษา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75" name="Rounded Rectangle 109"/>
          <p:cNvSpPr/>
          <p:nvPr/>
        </p:nvSpPr>
        <p:spPr>
          <a:xfrm>
            <a:off x="8193376" y="5750127"/>
            <a:ext cx="771121" cy="412774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อุดมศึกษาเอกชน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76" name="Rounded Rectangle 109"/>
          <p:cNvSpPr/>
          <p:nvPr/>
        </p:nvSpPr>
        <p:spPr>
          <a:xfrm>
            <a:off x="7308313" y="5750127"/>
            <a:ext cx="771121" cy="412774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อุดมศึกษารัฐ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77" name="Rounded Rectangle 109"/>
          <p:cNvSpPr/>
          <p:nvPr/>
        </p:nvSpPr>
        <p:spPr>
          <a:xfrm>
            <a:off x="6357172" y="5733256"/>
            <a:ext cx="771121" cy="26875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อาชีวศึกษา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178" name="ตัวเชื่อมต่อตรง 177"/>
          <p:cNvCxnSpPr/>
          <p:nvPr/>
        </p:nvCxnSpPr>
        <p:spPr>
          <a:xfrm>
            <a:off x="5976156" y="3384629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ตัวเชื่อมต่อตรง 178"/>
          <p:cNvCxnSpPr/>
          <p:nvPr/>
        </p:nvCxnSpPr>
        <p:spPr>
          <a:xfrm>
            <a:off x="5976156" y="3600653"/>
            <a:ext cx="864096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ตัวเชื่อมต่อตรง 179"/>
          <p:cNvCxnSpPr/>
          <p:nvPr/>
        </p:nvCxnSpPr>
        <p:spPr>
          <a:xfrm>
            <a:off x="6813484" y="3384629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ตัวเชื่อมต่อตรง 180"/>
          <p:cNvCxnSpPr/>
          <p:nvPr/>
        </p:nvCxnSpPr>
        <p:spPr>
          <a:xfrm>
            <a:off x="1245626" y="3052795"/>
            <a:ext cx="0" cy="2490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ตัวเชื่อมต่อตรง 181"/>
          <p:cNvCxnSpPr/>
          <p:nvPr/>
        </p:nvCxnSpPr>
        <p:spPr>
          <a:xfrm>
            <a:off x="2789258" y="3052797"/>
            <a:ext cx="0" cy="23051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ตัวเชื่อมต่อตรง 182"/>
          <p:cNvCxnSpPr/>
          <p:nvPr/>
        </p:nvCxnSpPr>
        <p:spPr>
          <a:xfrm flipV="1">
            <a:off x="1259634" y="3040513"/>
            <a:ext cx="152962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ตัวเชื่อมต่อตรง 183"/>
          <p:cNvCxnSpPr/>
          <p:nvPr/>
        </p:nvCxnSpPr>
        <p:spPr>
          <a:xfrm>
            <a:off x="1979712" y="2865497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ตัวเชื่อมต่อตรง 184"/>
          <p:cNvCxnSpPr/>
          <p:nvPr/>
        </p:nvCxnSpPr>
        <p:spPr>
          <a:xfrm>
            <a:off x="1979712" y="3052795"/>
            <a:ext cx="0" cy="25597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ตัวเชื่อมต่อตรง 185"/>
          <p:cNvCxnSpPr/>
          <p:nvPr/>
        </p:nvCxnSpPr>
        <p:spPr>
          <a:xfrm flipH="1">
            <a:off x="1236127" y="3602349"/>
            <a:ext cx="9500" cy="47696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ounded Rectangle 109"/>
          <p:cNvSpPr/>
          <p:nvPr/>
        </p:nvSpPr>
        <p:spPr>
          <a:xfrm>
            <a:off x="2325647" y="5733256"/>
            <a:ext cx="810325" cy="26875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กศน</a:t>
            </a: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.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187" name="ตัวเชื่อมต่อตรง 186"/>
          <p:cNvCxnSpPr/>
          <p:nvPr/>
        </p:nvCxnSpPr>
        <p:spPr>
          <a:xfrm>
            <a:off x="4535251" y="2913239"/>
            <a:ext cx="0" cy="1143504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ตัวเชื่อมต่อตรง 193"/>
          <p:cNvCxnSpPr/>
          <p:nvPr/>
        </p:nvCxnSpPr>
        <p:spPr>
          <a:xfrm>
            <a:off x="6588224" y="3600653"/>
            <a:ext cx="0" cy="212424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ตัวเชื่อมต่อตรง 194"/>
          <p:cNvCxnSpPr/>
          <p:nvPr/>
        </p:nvCxnSpPr>
        <p:spPr>
          <a:xfrm>
            <a:off x="7709019" y="3626194"/>
            <a:ext cx="0" cy="212424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ตัวเชื่อมต่อตรง 195"/>
          <p:cNvCxnSpPr/>
          <p:nvPr/>
        </p:nvCxnSpPr>
        <p:spPr>
          <a:xfrm>
            <a:off x="7632340" y="341017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ตัวเชื่อมต่อตรง 196"/>
          <p:cNvCxnSpPr/>
          <p:nvPr/>
        </p:nvCxnSpPr>
        <p:spPr>
          <a:xfrm>
            <a:off x="7632340" y="3626194"/>
            <a:ext cx="864096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ตัวเชื่อมต่อตรง 197"/>
          <p:cNvCxnSpPr/>
          <p:nvPr/>
        </p:nvCxnSpPr>
        <p:spPr>
          <a:xfrm>
            <a:off x="8469668" y="341017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ตัวเชื่อมต่อตรง 198"/>
          <p:cNvCxnSpPr/>
          <p:nvPr/>
        </p:nvCxnSpPr>
        <p:spPr>
          <a:xfrm>
            <a:off x="8352420" y="3626194"/>
            <a:ext cx="0" cy="212424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ounded Rectangle 185"/>
          <p:cNvSpPr/>
          <p:nvPr/>
        </p:nvSpPr>
        <p:spPr>
          <a:xfrm>
            <a:off x="1313252" y="6002781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1" name="Rounded Rectangle 185"/>
          <p:cNvSpPr/>
          <p:nvPr/>
        </p:nvSpPr>
        <p:spPr>
          <a:xfrm>
            <a:off x="2413880" y="5993464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2" name="Rounded Rectangle 185"/>
          <p:cNvSpPr/>
          <p:nvPr/>
        </p:nvSpPr>
        <p:spPr>
          <a:xfrm>
            <a:off x="3465120" y="5992961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3" name="Rounded Rectangle 185"/>
          <p:cNvSpPr/>
          <p:nvPr/>
        </p:nvSpPr>
        <p:spPr>
          <a:xfrm>
            <a:off x="4965930" y="6569025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4" name="Rounded Rectangle 185"/>
          <p:cNvSpPr/>
          <p:nvPr/>
        </p:nvSpPr>
        <p:spPr>
          <a:xfrm>
            <a:off x="5364089" y="5986112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5" name="Rounded Rectangle 185"/>
          <p:cNvSpPr/>
          <p:nvPr/>
        </p:nvSpPr>
        <p:spPr>
          <a:xfrm>
            <a:off x="6408213" y="5991815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6" name="Rounded Rectangle 185"/>
          <p:cNvSpPr/>
          <p:nvPr/>
        </p:nvSpPr>
        <p:spPr>
          <a:xfrm>
            <a:off x="7330947" y="6145640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7" name="Rounded Rectangle 185"/>
          <p:cNvSpPr/>
          <p:nvPr/>
        </p:nvSpPr>
        <p:spPr>
          <a:xfrm>
            <a:off x="8193376" y="6146245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91" name="Rounded Rectangle 109"/>
          <p:cNvSpPr/>
          <p:nvPr/>
        </p:nvSpPr>
        <p:spPr>
          <a:xfrm>
            <a:off x="3995945" y="6309320"/>
            <a:ext cx="810325" cy="268758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</a:p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ปฐมวัย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93" name="Rounded Rectangle 185"/>
          <p:cNvSpPr/>
          <p:nvPr/>
        </p:nvSpPr>
        <p:spPr>
          <a:xfrm>
            <a:off x="4029826" y="6556810"/>
            <a:ext cx="818857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114" name="ตัวเชื่อมต่อตรง 185"/>
          <p:cNvCxnSpPr/>
          <p:nvPr/>
        </p:nvCxnSpPr>
        <p:spPr>
          <a:xfrm flipH="1">
            <a:off x="2762302" y="3634138"/>
            <a:ext cx="9500" cy="47696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สี่เหลี่ยมผืนผ้ามุมมน 29"/>
          <p:cNvSpPr/>
          <p:nvPr/>
        </p:nvSpPr>
        <p:spPr>
          <a:xfrm>
            <a:off x="4775194" y="4355993"/>
            <a:ext cx="1107191" cy="288032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๑</a:t>
            </a:r>
            <a:r>
              <a:rPr lang="en-US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๒๒๕</a:t>
            </a:r>
            <a:endParaRPr lang="th-TH" sz="9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9" name="สี่เหลี่ยมผืนผ้ามุมมน 29"/>
          <p:cNvSpPr/>
          <p:nvPr/>
        </p:nvSpPr>
        <p:spPr>
          <a:xfrm>
            <a:off x="6182954" y="4900540"/>
            <a:ext cx="1107191" cy="288032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๑</a:t>
            </a:r>
            <a:r>
              <a:rPr lang="en-US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๘๘๖</a:t>
            </a:r>
            <a:endParaRPr lang="th-TH" sz="9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748674" y="4105505"/>
            <a:ext cx="1567154" cy="749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020671" y="4749160"/>
            <a:ext cx="1567154" cy="7497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 rot="539616">
            <a:off x="6493002" y="452707"/>
            <a:ext cx="2692036" cy="1296591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สร้างเดิม</a:t>
            </a: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ชื่อเรื่อง 1"/>
          <p:cNvSpPr txBox="1">
            <a:spLocks/>
          </p:cNvSpPr>
          <p:nvPr/>
        </p:nvSpPr>
        <p:spPr>
          <a:xfrm>
            <a:off x="113790" y="159704"/>
            <a:ext cx="7315200" cy="773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44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การกำกับ ติดตาม ประเมินผล</a:t>
            </a:r>
            <a:endParaRPr lang="th-TH" sz="44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987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006619"/>
              </p:ext>
            </p:extLst>
          </p:nvPr>
        </p:nvGraphicFramePr>
        <p:xfrm>
          <a:off x="755576" y="2132856"/>
          <a:ext cx="7920880" cy="38404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584176"/>
                <a:gridCol w="63367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ลำดับที่</a:t>
                      </a:r>
                      <a:endParaRPr lang="th-TH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6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ประเทศ</a:t>
                      </a:r>
                      <a:r>
                        <a:rPr lang="th-TH" sz="3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 /</a:t>
                      </a:r>
                      <a:r>
                        <a:rPr lang="en-US" sz="3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 %</a:t>
                      </a:r>
                      <a:r>
                        <a:rPr lang="th-TH" sz="36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itchFamily="34" charset="-34"/>
                          <a:cs typeface="TH SarabunPSK" pitchFamily="34" charset="-34"/>
                        </a:rPr>
                        <a:t>ของคนที่พูดภาษาอังกฤษได้</a:t>
                      </a:r>
                      <a:endParaRPr lang="th-TH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สิงคโปร์   71</a:t>
                      </a:r>
                      <a:r>
                        <a:rPr lang="th-TH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ฟิลิปปินส์</a:t>
                      </a:r>
                      <a:r>
                        <a:rPr lang="th-TH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55.49</a:t>
                      </a:r>
                      <a:r>
                        <a:rPr lang="en-US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บรูไน ดา</a:t>
                      </a:r>
                      <a:r>
                        <a:rPr lang="th-TH" sz="36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รุส</a:t>
                      </a:r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ซาลาม </a:t>
                      </a:r>
                      <a:r>
                        <a:rPr 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37.73</a:t>
                      </a:r>
                      <a:r>
                        <a:rPr lang="en-US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%</a:t>
                      </a:r>
                      <a:endParaRPr lang="th-TH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มาเลเซีย</a:t>
                      </a:r>
                      <a:r>
                        <a:rPr lang="th-TH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27.24 </a:t>
                      </a:r>
                      <a:r>
                        <a:rPr lang="en-US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endParaRPr lang="th-TH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3600" b="1" dirty="0">
                        <a:effectLst/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ไทย</a:t>
                      </a:r>
                      <a:r>
                        <a:rPr lang="th-TH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 </a:t>
                      </a:r>
                      <a:r>
                        <a:rPr lang="en-US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%</a:t>
                      </a:r>
                      <a:r>
                        <a:rPr lang="th-TH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(6.54 ล้านคน)</a:t>
                      </a:r>
                      <a:endParaRPr lang="th-TH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itchFamily="34" charset="-34"/>
                        <a:cs typeface="TH SarabunPSK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0" y="116632"/>
            <a:ext cx="9144000" cy="1461156"/>
          </a:xfrm>
          <a:prstGeom prst="roundRect">
            <a:avLst/>
          </a:prstGeom>
          <a:solidFill>
            <a:schemeClr val="accent1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ผลการจัดอันดับความรู้ภาษาอังกฤษ </a:t>
            </a:r>
          </a:p>
          <a:p>
            <a:pPr algn="ctr"/>
            <a:r>
              <a:rPr lang="th-TH" sz="44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จาก 10 ประเทศอาเซียน</a:t>
            </a:r>
            <a:endParaRPr lang="en-US" sz="4400" b="1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2865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สี่เหลี่ยมผืนผ้ามุมมน 26"/>
          <p:cNvSpPr/>
          <p:nvPr/>
        </p:nvSpPr>
        <p:spPr>
          <a:xfrm>
            <a:off x="4673510" y="1402588"/>
            <a:ext cx="3521639" cy="454198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9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คณะกรรมการขับเคลื่อนการปฏิรูปการศึกษาของ ศธ. ในภูมิภาค</a:t>
            </a:r>
          </a:p>
        </p:txBody>
      </p:sp>
      <p:grpSp>
        <p:nvGrpSpPr>
          <p:cNvPr id="99" name="Group 36"/>
          <p:cNvGrpSpPr/>
          <p:nvPr/>
        </p:nvGrpSpPr>
        <p:grpSpPr>
          <a:xfrm>
            <a:off x="755576" y="4710992"/>
            <a:ext cx="2067724" cy="515626"/>
            <a:chOff x="182041" y="3921974"/>
            <a:chExt cx="2500152" cy="774918"/>
          </a:xfrm>
        </p:grpSpPr>
        <p:cxnSp>
          <p:nvCxnSpPr>
            <p:cNvPr id="100" name="Straight Arrow Connector 112"/>
            <p:cNvCxnSpPr/>
            <p:nvPr/>
          </p:nvCxnSpPr>
          <p:spPr>
            <a:xfrm>
              <a:off x="2286936" y="4118674"/>
              <a:ext cx="39525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ounded Rectangle 113"/>
            <p:cNvSpPr/>
            <p:nvPr/>
          </p:nvSpPr>
          <p:spPr>
            <a:xfrm>
              <a:off x="182041" y="3921974"/>
              <a:ext cx="2198856" cy="774918"/>
            </a:xfrm>
            <a:prstGeom prst="roundRect">
              <a:avLst>
                <a:gd name="adj" fmla="val 8856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80"/>
                </a:lnSpc>
              </a:pPr>
              <a:r>
                <a:rPr lang="th-TH" sz="900" b="1" dirty="0">
                  <a:solidFill>
                    <a:srgbClr val="F79646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คณะกรรมการการศึกษา</a:t>
              </a:r>
              <a:r>
                <a:rPr lang="th-TH" sz="900" b="1" dirty="0" smtClean="0">
                  <a:solidFill>
                    <a:srgbClr val="F79646">
                      <a:lumMod val="50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จังหวัด (กศจ.)</a:t>
              </a:r>
            </a:p>
          </p:txBody>
        </p:sp>
      </p:grpSp>
      <p:cxnSp>
        <p:nvCxnSpPr>
          <p:cNvPr id="102" name="Straight Arrow Connector 129"/>
          <p:cNvCxnSpPr/>
          <p:nvPr/>
        </p:nvCxnSpPr>
        <p:spPr>
          <a:xfrm>
            <a:off x="4391989" y="4137283"/>
            <a:ext cx="1" cy="474962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Rounded Rectangle 41"/>
          <p:cNvSpPr/>
          <p:nvPr/>
        </p:nvSpPr>
        <p:spPr>
          <a:xfrm>
            <a:off x="2823300" y="4621037"/>
            <a:ext cx="6069180" cy="60559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05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สำนักงานศึกษาธิการจังหวัด</a:t>
            </a:r>
            <a:r>
              <a:rPr lang="en-US" sz="105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 </a:t>
            </a:r>
            <a:r>
              <a:rPr lang="th-TH" sz="105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(ศธจ.) (๗๗ จังหวัด)</a:t>
            </a:r>
          </a:p>
        </p:txBody>
      </p:sp>
      <p:sp>
        <p:nvSpPr>
          <p:cNvPr id="119" name="Rounded Rectangle 5"/>
          <p:cNvSpPr/>
          <p:nvPr/>
        </p:nvSpPr>
        <p:spPr>
          <a:xfrm>
            <a:off x="3213037" y="3744961"/>
            <a:ext cx="3133244" cy="392322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สำนักงานศึกษาธิการ</a:t>
            </a:r>
            <a:r>
              <a:rPr lang="th-TH" sz="1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ภาค </a:t>
            </a:r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๑</a:t>
            </a:r>
            <a:r>
              <a:rPr lang="th-TH" sz="1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-</a:t>
            </a:r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๑๘ (ศธภ.)</a:t>
            </a:r>
            <a:r>
              <a:rPr lang="en-US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 </a:t>
            </a:r>
            <a:r>
              <a:rPr lang="th-TH" sz="10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(๑๘ แห่ง)</a:t>
            </a:r>
          </a:p>
        </p:txBody>
      </p:sp>
      <p:sp>
        <p:nvSpPr>
          <p:cNvPr id="105" name="Rounded Rectangle 20"/>
          <p:cNvSpPr/>
          <p:nvPr/>
        </p:nvSpPr>
        <p:spPr>
          <a:xfrm>
            <a:off x="3970001" y="5886183"/>
            <a:ext cx="735989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"/>
              </a:lnSpc>
            </a:pP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/>
            </a:r>
            <a:b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กศน. 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07" name="Rounded Rectangle 184"/>
          <p:cNvSpPr/>
          <p:nvPr/>
        </p:nvSpPr>
        <p:spPr>
          <a:xfrm>
            <a:off x="4034314" y="6226335"/>
            <a:ext cx="670178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0" name="Rounded Rectangle 140"/>
          <p:cNvSpPr/>
          <p:nvPr/>
        </p:nvSpPr>
        <p:spPr>
          <a:xfrm>
            <a:off x="2342573" y="5877693"/>
            <a:ext cx="74834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สถานศึกษาประถมศึกษา</a:t>
            </a:r>
            <a:endParaRPr lang="en-US" sz="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2" name="Rounded Rectangle 185"/>
          <p:cNvSpPr/>
          <p:nvPr/>
        </p:nvSpPr>
        <p:spPr>
          <a:xfrm>
            <a:off x="2373214" y="6213763"/>
            <a:ext cx="676741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6" name="Rounded Rectangle 148"/>
          <p:cNvSpPr/>
          <p:nvPr/>
        </p:nvSpPr>
        <p:spPr>
          <a:xfrm>
            <a:off x="6226519" y="5871967"/>
            <a:ext cx="64505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6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เอกชน</a:t>
            </a:r>
            <a:endParaRPr lang="en-US" sz="6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17" name="Rounded Rectangle 187"/>
          <p:cNvSpPr/>
          <p:nvPr/>
        </p:nvSpPr>
        <p:spPr>
          <a:xfrm>
            <a:off x="6291522" y="6211839"/>
            <a:ext cx="609254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21" name="Rounded Rectangle 141"/>
          <p:cNvSpPr/>
          <p:nvPr/>
        </p:nvSpPr>
        <p:spPr>
          <a:xfrm>
            <a:off x="5480073" y="5888384"/>
            <a:ext cx="69512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การศึกษา</a:t>
            </a: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พิเศษ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23" name="Rounded Rectangle 146"/>
          <p:cNvSpPr/>
          <p:nvPr/>
        </p:nvSpPr>
        <p:spPr>
          <a:xfrm>
            <a:off x="5547880" y="6224454"/>
            <a:ext cx="553866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grpSp>
        <p:nvGrpSpPr>
          <p:cNvPr id="126" name="Group 124"/>
          <p:cNvGrpSpPr/>
          <p:nvPr/>
        </p:nvGrpSpPr>
        <p:grpSpPr>
          <a:xfrm>
            <a:off x="4779667" y="5883824"/>
            <a:ext cx="622207" cy="514157"/>
            <a:chOff x="5947929" y="6249754"/>
            <a:chExt cx="622207" cy="514157"/>
          </a:xfrm>
        </p:grpSpPr>
        <p:sp>
          <p:nvSpPr>
            <p:cNvPr id="128" name="Rounded Rectangle 138"/>
            <p:cNvSpPr/>
            <p:nvPr/>
          </p:nvSpPr>
          <p:spPr>
            <a:xfrm>
              <a:off x="5947929" y="6249754"/>
              <a:ext cx="622207" cy="352399"/>
            </a:xfrm>
            <a:prstGeom prst="roundRect">
              <a:avLst/>
            </a:prstGeom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000"/>
                </a:lnSpc>
              </a:pPr>
              <a:r>
                <a:rPr lang="th-TH" sz="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สถานศึกษา</a:t>
              </a:r>
              <a:br>
                <a:rPr lang="th-TH" sz="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</a:br>
              <a:r>
                <a:rPr lang="th-TH" sz="6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อาชีวศึกษา</a:t>
              </a:r>
              <a:endParaRPr lang="en-US" sz="6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endParaRPr>
            </a:p>
          </p:txBody>
        </p:sp>
        <p:sp>
          <p:nvSpPr>
            <p:cNvPr id="129" name="Rounded Rectangle 151"/>
            <p:cNvSpPr/>
            <p:nvPr/>
          </p:nvSpPr>
          <p:spPr>
            <a:xfrm>
              <a:off x="5951085" y="6589626"/>
              <a:ext cx="609253" cy="174285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ts val="1100"/>
                </a:lnSpc>
              </a:pPr>
              <a:r>
                <a:rPr lang="th-TH" sz="800" b="1" dirty="0" smtClean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itchFamily="34" charset="0"/>
                </a:rPr>
                <a:t>ผู้เรียน</a:t>
              </a:r>
              <a:endParaRPr lang="en-US" sz="8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endParaRPr>
            </a:p>
          </p:txBody>
        </p:sp>
      </p:grpSp>
      <p:sp>
        <p:nvSpPr>
          <p:cNvPr id="132" name="Rounded Rectangle 109"/>
          <p:cNvSpPr/>
          <p:nvPr/>
        </p:nvSpPr>
        <p:spPr>
          <a:xfrm>
            <a:off x="3108403" y="5882802"/>
            <a:ext cx="810325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9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มัธยมศึกษา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34" name="Rounded Rectangle 115"/>
          <p:cNvSpPr/>
          <p:nvPr/>
        </p:nvSpPr>
        <p:spPr>
          <a:xfrm>
            <a:off x="3138602" y="6218872"/>
            <a:ext cx="737196" cy="17428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138" name="Straight Arrow Connector 129"/>
          <p:cNvCxnSpPr/>
          <p:nvPr/>
        </p:nvCxnSpPr>
        <p:spPr>
          <a:xfrm>
            <a:off x="4391980" y="1020619"/>
            <a:ext cx="0" cy="272434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5976156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ตัวเชื่อมต่อตรง 20"/>
          <p:cNvCxnSpPr/>
          <p:nvPr/>
        </p:nvCxnSpPr>
        <p:spPr>
          <a:xfrm>
            <a:off x="5976156" y="3645024"/>
            <a:ext cx="864096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22"/>
          <p:cNvCxnSpPr/>
          <p:nvPr/>
        </p:nvCxnSpPr>
        <p:spPr>
          <a:xfrm>
            <a:off x="6813484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ตัวเชื่อมต่อตรง 25"/>
          <p:cNvCxnSpPr/>
          <p:nvPr/>
        </p:nvCxnSpPr>
        <p:spPr>
          <a:xfrm>
            <a:off x="6840252" y="3645024"/>
            <a:ext cx="7920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ตัวเชื่อมต่อตรง 35"/>
          <p:cNvCxnSpPr/>
          <p:nvPr/>
        </p:nvCxnSpPr>
        <p:spPr>
          <a:xfrm>
            <a:off x="7632340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ตัวเชื่อมต่อตรง 38"/>
          <p:cNvCxnSpPr/>
          <p:nvPr/>
        </p:nvCxnSpPr>
        <p:spPr>
          <a:xfrm>
            <a:off x="7632342" y="3645024"/>
            <a:ext cx="79208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>
            <a:off x="8406426" y="3429000"/>
            <a:ext cx="0" cy="21602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สี่เหลี่ยมผืนผ้ามุมมน 163"/>
          <p:cNvSpPr/>
          <p:nvPr/>
        </p:nvSpPr>
        <p:spPr>
          <a:xfrm rot="16200000">
            <a:off x="-108520" y="2124490"/>
            <a:ext cx="1080120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ส่วนกลาง</a:t>
            </a:r>
            <a:endParaRPr lang="th-TH" sz="105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5" name="สี่เหลี่ยมผืนผ้ามุมมน 164"/>
          <p:cNvSpPr/>
          <p:nvPr/>
        </p:nvSpPr>
        <p:spPr>
          <a:xfrm rot="16200000">
            <a:off x="153312" y="4239717"/>
            <a:ext cx="556456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</a:t>
            </a:r>
            <a:endParaRPr lang="th-TH" sz="16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6" name="สี่เหลี่ยมผืนผ้ามุมมน 165"/>
          <p:cNvSpPr/>
          <p:nvPr/>
        </p:nvSpPr>
        <p:spPr>
          <a:xfrm rot="16200000">
            <a:off x="-508" y="5404146"/>
            <a:ext cx="864096" cy="288032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105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</a:t>
            </a:r>
            <a:endParaRPr lang="th-TH" sz="105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7" name="สี่เหลี่ยมผืนผ้ามุมมน 166"/>
          <p:cNvSpPr/>
          <p:nvPr/>
        </p:nvSpPr>
        <p:spPr>
          <a:xfrm>
            <a:off x="2195737" y="263133"/>
            <a:ext cx="4392488" cy="457200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รัฐมนตรีว่าการกระทรวงศึกษาธิการ</a:t>
            </a:r>
            <a:endParaRPr lang="th-TH" sz="14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8" name="สี่เหลี่ยมผืนผ้ามุมมน 167"/>
          <p:cNvSpPr/>
          <p:nvPr/>
        </p:nvSpPr>
        <p:spPr>
          <a:xfrm>
            <a:off x="2933611" y="1329401"/>
            <a:ext cx="1224136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องค์การมหาชน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9" name="สี่เหลี่ยมผืนผ้ามุมมน 168"/>
          <p:cNvSpPr/>
          <p:nvPr/>
        </p:nvSpPr>
        <p:spPr>
          <a:xfrm>
            <a:off x="2933611" y="1774153"/>
            <a:ext cx="1224136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หน่วยงานในกำกับ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0" name="สี่เหลี่ยมผืนผ้ามุมมน 169"/>
          <p:cNvSpPr/>
          <p:nvPr/>
        </p:nvSpPr>
        <p:spPr>
          <a:xfrm>
            <a:off x="2936231" y="880941"/>
            <a:ext cx="1230457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สำนักงานรัฐมนตรี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1" name="สี่เหลี่ยมผืนผ้ามุมมน 170"/>
          <p:cNvSpPr/>
          <p:nvPr/>
        </p:nvSpPr>
        <p:spPr>
          <a:xfrm>
            <a:off x="4472930" y="2393295"/>
            <a:ext cx="1107191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สพฐ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2" name="สี่เหลี่ยมผืนผ้ามุมมน 171"/>
          <p:cNvSpPr/>
          <p:nvPr/>
        </p:nvSpPr>
        <p:spPr>
          <a:xfrm>
            <a:off x="5904148" y="2429348"/>
            <a:ext cx="108012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สอศ.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3" name="สี่เหลี่ยมผืนผ้ามุมมน 172"/>
          <p:cNvSpPr/>
          <p:nvPr/>
        </p:nvSpPr>
        <p:spPr>
          <a:xfrm>
            <a:off x="5688124" y="3096597"/>
            <a:ext cx="576064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4" name="สี่เหลี่ยมผืนผ้ามุมมน 173"/>
          <p:cNvSpPr/>
          <p:nvPr/>
        </p:nvSpPr>
        <p:spPr>
          <a:xfrm>
            <a:off x="6480212" y="3096597"/>
            <a:ext cx="648072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เอกชน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75" name="ตัวเชื่อมต่อตรง 174"/>
          <p:cNvCxnSpPr/>
          <p:nvPr/>
        </p:nvCxnSpPr>
        <p:spPr>
          <a:xfrm>
            <a:off x="2015718" y="2206997"/>
            <a:ext cx="5868652" cy="207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ตัวเชื่อมต่อตรง 175"/>
          <p:cNvCxnSpPr/>
          <p:nvPr/>
        </p:nvCxnSpPr>
        <p:spPr>
          <a:xfrm>
            <a:off x="3527884" y="2225851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ตัวเชื่อมต่อตรง 176"/>
          <p:cNvCxnSpPr/>
          <p:nvPr/>
        </p:nvCxnSpPr>
        <p:spPr>
          <a:xfrm>
            <a:off x="4932040" y="2225851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ตัวเชื่อมต่อตรง 177"/>
          <p:cNvCxnSpPr/>
          <p:nvPr/>
        </p:nvCxnSpPr>
        <p:spPr>
          <a:xfrm>
            <a:off x="7884368" y="2209073"/>
            <a:ext cx="0" cy="18422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ตัวเชื่อมต่อตรง 178"/>
          <p:cNvCxnSpPr/>
          <p:nvPr/>
        </p:nvCxnSpPr>
        <p:spPr>
          <a:xfrm>
            <a:off x="6048164" y="2883159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ตัวเชื่อมต่อตรง 179"/>
          <p:cNvCxnSpPr/>
          <p:nvPr/>
        </p:nvCxnSpPr>
        <p:spPr>
          <a:xfrm>
            <a:off x="6840252" y="2883159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ตัวเชื่อมต่อตรง 180"/>
          <p:cNvCxnSpPr/>
          <p:nvPr/>
        </p:nvCxnSpPr>
        <p:spPr>
          <a:xfrm flipV="1">
            <a:off x="6048165" y="2892413"/>
            <a:ext cx="792088" cy="70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ตัวเชื่อมต่อตรง 181"/>
          <p:cNvCxnSpPr>
            <a:stCxn id="172" idx="2"/>
          </p:cNvCxnSpPr>
          <p:nvPr/>
        </p:nvCxnSpPr>
        <p:spPr>
          <a:xfrm>
            <a:off x="6444208" y="2717398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สี่เหลี่ยมผืนผ้ามุมมน 182"/>
          <p:cNvSpPr/>
          <p:nvPr/>
        </p:nvSpPr>
        <p:spPr>
          <a:xfrm>
            <a:off x="7344308" y="2430053"/>
            <a:ext cx="1080120" cy="288032"/>
          </a:xfrm>
          <a:prstGeom prst="roundRect">
            <a:avLst/>
          </a:prstGeom>
          <a:ln w="28575">
            <a:prstDash val="solid"/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สกอ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4" name="ตัวเชื่อมต่อตรง 183"/>
          <p:cNvCxnSpPr/>
          <p:nvPr/>
        </p:nvCxnSpPr>
        <p:spPr>
          <a:xfrm>
            <a:off x="7876072" y="2718103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ตัวเชื่อมต่อตรง 184"/>
          <p:cNvCxnSpPr/>
          <p:nvPr/>
        </p:nvCxnSpPr>
        <p:spPr>
          <a:xfrm>
            <a:off x="7632342" y="2901661"/>
            <a:ext cx="721072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สี่เหลี่ยมผืนผ้ามุมมน 185"/>
          <p:cNvSpPr/>
          <p:nvPr/>
        </p:nvSpPr>
        <p:spPr>
          <a:xfrm>
            <a:off x="7344309" y="3096597"/>
            <a:ext cx="576064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รัฐ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7" name="สี่เหลี่ยมผืนผ้ามุมมน 186"/>
          <p:cNvSpPr/>
          <p:nvPr/>
        </p:nvSpPr>
        <p:spPr>
          <a:xfrm>
            <a:off x="8064390" y="3096597"/>
            <a:ext cx="684076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เอกชน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8" name="สี่เหลี่ยมผืนผ้ามุมมน 187"/>
          <p:cNvSpPr/>
          <p:nvPr/>
        </p:nvSpPr>
        <p:spPr>
          <a:xfrm>
            <a:off x="1583668" y="2376517"/>
            <a:ext cx="864096" cy="288032"/>
          </a:xfrm>
          <a:prstGeom prst="roundRect">
            <a:avLst/>
          </a:prstGeom>
          <a:ln w="28575">
            <a:prstDash val="soli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สำนักปลัด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89" name="ตัวเชื่อมต่อตรง 188"/>
          <p:cNvCxnSpPr/>
          <p:nvPr/>
        </p:nvCxnSpPr>
        <p:spPr>
          <a:xfrm>
            <a:off x="2024952" y="2206997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ตัวเชื่อมต่อตรง 189"/>
          <p:cNvCxnSpPr/>
          <p:nvPr/>
        </p:nvCxnSpPr>
        <p:spPr>
          <a:xfrm>
            <a:off x="7632340" y="2883159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ตัวเชื่อมต่อตรง 190"/>
          <p:cNvCxnSpPr/>
          <p:nvPr/>
        </p:nvCxnSpPr>
        <p:spPr>
          <a:xfrm>
            <a:off x="8352420" y="2892395"/>
            <a:ext cx="0" cy="2042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สี่เหลี่ยมผืนผ้ามุมมน 191"/>
          <p:cNvSpPr/>
          <p:nvPr/>
        </p:nvSpPr>
        <p:spPr>
          <a:xfrm>
            <a:off x="3069734" y="2379737"/>
            <a:ext cx="834555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สกศ.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3" name="สี่เหลี่ยมผืนผ้ามุมมน 192"/>
          <p:cNvSpPr/>
          <p:nvPr/>
        </p:nvSpPr>
        <p:spPr>
          <a:xfrm>
            <a:off x="937086" y="3096597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ก.ค.ศ.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4" name="สี่เหลี่ยมผืนผ้ามุมมน 193"/>
          <p:cNvSpPr/>
          <p:nvPr/>
        </p:nvSpPr>
        <p:spPr>
          <a:xfrm>
            <a:off x="2514762" y="3096597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กศน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5" name="สี่เหลี่ยมผืนผ้ามุมมน 194"/>
          <p:cNvSpPr/>
          <p:nvPr/>
        </p:nvSpPr>
        <p:spPr>
          <a:xfrm>
            <a:off x="1722672" y="3096597"/>
            <a:ext cx="617080" cy="288032"/>
          </a:xfrm>
          <a:prstGeom prst="roundRect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err="1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สช</a:t>
            </a:r>
            <a:r>
              <a:rPr lang="th-TH" sz="900" b="1" dirty="0" smtClean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th-TH" sz="900" b="1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96" name="ตัวเชื่อมต่อตรง 195"/>
          <p:cNvCxnSpPr/>
          <p:nvPr/>
        </p:nvCxnSpPr>
        <p:spPr>
          <a:xfrm>
            <a:off x="4157747" y="1028335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ตัวเชื่อมต่อตรง 196"/>
          <p:cNvCxnSpPr/>
          <p:nvPr/>
        </p:nvCxnSpPr>
        <p:spPr>
          <a:xfrm>
            <a:off x="4166679" y="1473417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ตัวเชื่อมต่อตรง 197"/>
          <p:cNvCxnSpPr/>
          <p:nvPr/>
        </p:nvCxnSpPr>
        <p:spPr>
          <a:xfrm>
            <a:off x="4157746" y="1918169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ตัวเชื่อมต่อตรง 198"/>
          <p:cNvCxnSpPr/>
          <p:nvPr/>
        </p:nvCxnSpPr>
        <p:spPr>
          <a:xfrm>
            <a:off x="6484716" y="2225851"/>
            <a:ext cx="0" cy="167444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ตัวเชื่อมต่อตรง 199"/>
          <p:cNvCxnSpPr/>
          <p:nvPr/>
        </p:nvCxnSpPr>
        <p:spPr>
          <a:xfrm flipH="1">
            <a:off x="4391982" y="710811"/>
            <a:ext cx="13210" cy="149618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ตัวเชื่อมต่อตรง 200"/>
          <p:cNvCxnSpPr/>
          <p:nvPr/>
        </p:nvCxnSpPr>
        <p:spPr>
          <a:xfrm>
            <a:off x="1245626" y="2856847"/>
            <a:ext cx="0" cy="249016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ตัวเชื่อมต่อตรง 201"/>
          <p:cNvCxnSpPr/>
          <p:nvPr/>
        </p:nvCxnSpPr>
        <p:spPr>
          <a:xfrm>
            <a:off x="2789258" y="2856849"/>
            <a:ext cx="0" cy="23051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ตัวเชื่อมต่อตรง 202"/>
          <p:cNvCxnSpPr/>
          <p:nvPr/>
        </p:nvCxnSpPr>
        <p:spPr>
          <a:xfrm flipV="1">
            <a:off x="1259634" y="2856866"/>
            <a:ext cx="1529626" cy="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ตัวเชื่อมต่อตรง 203"/>
          <p:cNvCxnSpPr/>
          <p:nvPr/>
        </p:nvCxnSpPr>
        <p:spPr>
          <a:xfrm>
            <a:off x="1979712" y="2681850"/>
            <a:ext cx="0" cy="175015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ตัวเชื่อมต่อตรง 204"/>
          <p:cNvCxnSpPr/>
          <p:nvPr/>
        </p:nvCxnSpPr>
        <p:spPr>
          <a:xfrm>
            <a:off x="1979712" y="2856847"/>
            <a:ext cx="0" cy="25597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ounded Rectangle 140"/>
          <p:cNvSpPr/>
          <p:nvPr/>
        </p:nvSpPr>
        <p:spPr>
          <a:xfrm>
            <a:off x="1619681" y="5896564"/>
            <a:ext cx="71764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ปฐมวัย</a:t>
            </a:r>
            <a:endParaRPr lang="en-US" sz="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97" name="Rounded Rectangle 185"/>
          <p:cNvSpPr/>
          <p:nvPr/>
        </p:nvSpPr>
        <p:spPr>
          <a:xfrm>
            <a:off x="1653544" y="6232634"/>
            <a:ext cx="676741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06" name="Rounded Rectangle 140"/>
          <p:cNvSpPr/>
          <p:nvPr/>
        </p:nvSpPr>
        <p:spPr>
          <a:xfrm>
            <a:off x="6904729" y="5896564"/>
            <a:ext cx="71764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กทม.</a:t>
            </a:r>
            <a:endParaRPr lang="en-US" sz="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08" name="Rounded Rectangle 185"/>
          <p:cNvSpPr/>
          <p:nvPr/>
        </p:nvSpPr>
        <p:spPr>
          <a:xfrm>
            <a:off x="6938592" y="6232634"/>
            <a:ext cx="676741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162" name="Rounded Rectangle 140"/>
          <p:cNvSpPr/>
          <p:nvPr/>
        </p:nvSpPr>
        <p:spPr>
          <a:xfrm>
            <a:off x="8329748" y="5920653"/>
            <a:ext cx="717643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700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อปท</a:t>
            </a: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.</a:t>
            </a:r>
            <a:endParaRPr lang="en-US" sz="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6" name="Rounded Rectangle 185"/>
          <p:cNvSpPr/>
          <p:nvPr/>
        </p:nvSpPr>
        <p:spPr>
          <a:xfrm>
            <a:off x="8363611" y="6256723"/>
            <a:ext cx="676741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7" name="Rounded Rectangle 140"/>
          <p:cNvSpPr/>
          <p:nvPr/>
        </p:nvSpPr>
        <p:spPr>
          <a:xfrm>
            <a:off x="7634449" y="5896564"/>
            <a:ext cx="692275" cy="352399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800"/>
              </a:lnSpc>
            </a:pP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สถานศึกษา</a:t>
            </a:r>
            <a:b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</a:br>
            <a:r>
              <a:rPr lang="th-TH" sz="7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ตชด.</a:t>
            </a:r>
            <a:endParaRPr lang="en-US" sz="7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sp>
        <p:nvSpPr>
          <p:cNvPr id="208" name="Rounded Rectangle 185"/>
          <p:cNvSpPr/>
          <p:nvPr/>
        </p:nvSpPr>
        <p:spPr>
          <a:xfrm>
            <a:off x="7732468" y="6232634"/>
            <a:ext cx="559290" cy="1723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100"/>
              </a:lnSpc>
            </a:pPr>
            <a:r>
              <a:rPr lang="th-TH" sz="800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ผู้เรียน</a:t>
            </a:r>
            <a:endParaRPr lang="en-US" sz="8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991905" y="5700557"/>
            <a:ext cx="67100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508104" y="5226636"/>
            <a:ext cx="10808" cy="47393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1979791" y="5678803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2776963" y="5688408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3573916" y="5678803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>
            <a:off x="4397176" y="5688408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5090761" y="5688408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>
            <a:off x="5856481" y="5700575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6525856" y="5706236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/>
          <p:nvPr/>
        </p:nvCxnSpPr>
        <p:spPr>
          <a:xfrm>
            <a:off x="7207963" y="5678803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/>
          <p:nvPr/>
        </p:nvCxnSpPr>
        <p:spPr>
          <a:xfrm>
            <a:off x="7920373" y="5688408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Arrow Connector 217"/>
          <p:cNvCxnSpPr/>
          <p:nvPr/>
        </p:nvCxnSpPr>
        <p:spPr>
          <a:xfrm>
            <a:off x="8683156" y="5688408"/>
            <a:ext cx="10808" cy="27398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สี่เหลี่ยมผืนผ้ามุมมน 29"/>
          <p:cNvSpPr/>
          <p:nvPr/>
        </p:nvSpPr>
        <p:spPr>
          <a:xfrm>
            <a:off x="4062946" y="2943345"/>
            <a:ext cx="1107191" cy="288032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๑ </a:t>
            </a:r>
            <a:r>
              <a:rPr lang="en-US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 </a:t>
            </a:r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๑๘</a:t>
            </a:r>
            <a:endParaRPr lang="th-TH" sz="9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4" name="สี่เหลี่ยมผืนผ้ามุมมน 29"/>
          <p:cNvSpPr/>
          <p:nvPr/>
        </p:nvSpPr>
        <p:spPr>
          <a:xfrm>
            <a:off x="4442239" y="4215198"/>
            <a:ext cx="1107191" cy="288032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๑๘ </a:t>
            </a:r>
            <a:r>
              <a:rPr lang="en-US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th-TH" sz="900" b="1" dirty="0" smtClean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๗๗</a:t>
            </a:r>
            <a:endParaRPr lang="th-TH" sz="900" b="1" dirty="0">
              <a:solidFill>
                <a:prstClr val="whit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 rot="539616">
            <a:off x="6359475" y="229411"/>
            <a:ext cx="2692036" cy="1296591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โครง</a:t>
            </a:r>
            <a:r>
              <a:rPr lang="th-TH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สร้างใหม่</a:t>
            </a:r>
            <a:endParaRPr lang="th-TH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6" name="ตัวเชื่อมต่อตรง 196"/>
          <p:cNvCxnSpPr/>
          <p:nvPr/>
        </p:nvCxnSpPr>
        <p:spPr>
          <a:xfrm>
            <a:off x="4413966" y="1625817"/>
            <a:ext cx="234234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05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0"/>
          <a:stretch/>
        </p:blipFill>
        <p:spPr bwMode="auto">
          <a:xfrm>
            <a:off x="35496" y="840039"/>
            <a:ext cx="9030210" cy="595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ชื่อเรื่อง 1"/>
          <p:cNvSpPr txBox="1">
            <a:spLocks/>
          </p:cNvSpPr>
          <p:nvPr/>
        </p:nvSpPr>
        <p:spPr>
          <a:xfrm>
            <a:off x="113790" y="159704"/>
            <a:ext cx="7315200" cy="773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th-TH" sz="44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การบริหารงานบุคคลและการขาดเอกภาพ</a:t>
            </a:r>
            <a:endParaRPr lang="th-TH" sz="44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43618" y="4365121"/>
            <a:ext cx="1800199" cy="5760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57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560840" cy="432048"/>
          </a:xfrm>
          <a:solidFill>
            <a:schemeClr val="accent5">
              <a:lumMod val="50000"/>
            </a:schemeClr>
          </a:solidFill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r>
              <a:rPr lang="th-TH" sz="1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คณะกรรมการขับเคลื่อนการปฏิรูปการศึกษาของ ศธ. ใน</a:t>
            </a:r>
            <a:r>
              <a:rPr lang="th-TH" sz="1800" b="1" dirty="0" smtClean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ภูมิภาค</a:t>
            </a:r>
            <a:endParaRPr lang="th-TH" sz="1800" b="1" dirty="0">
              <a:solidFill>
                <a:srgbClr val="FFFF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77898" y="1052736"/>
            <a:ext cx="7682534" cy="55446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องค์ประกอบ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รมว.ศธ.            ประธานคณะกรรมการ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รมช.ศธ.           รองประธานคณะกรรมการ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รมช.ศธ.           รองประธานคณะกรรมการ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เลขา </a:t>
            </a:r>
            <a:r>
              <a:rPr lang="th-TH" b="1" dirty="0" err="1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สกอ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        กรรมการ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เลขา สอศ.        กรรมการ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เลขา </a:t>
            </a:r>
            <a:r>
              <a:rPr lang="th-TH" b="1" dirty="0" err="1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สพฐ</a:t>
            </a: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        กรรมการ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เลขา สกศ.        กรรมการ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ปลัด ศธ.           กรรมการและเลขานุการ</a:t>
            </a:r>
          </a:p>
          <a:p>
            <a:pPr marL="0" indent="0">
              <a:buNone/>
            </a:pPr>
            <a:r>
              <a:rPr lang="th-TH" sz="1400" b="1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              </a:t>
            </a:r>
            <a:r>
              <a:rPr lang="th-TH" sz="1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รวม ๘  คน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อำนาจ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หน้าที่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กำหนดทิศทางการ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ดำเนินงานของกระทรวงศึกษาธิการ </a:t>
            </a: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ในระดับภูมิภาคหรือจังหวัด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วางแผนงานบริหาร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บุคคลของ </a:t>
            </a:r>
            <a:r>
              <a:rPr lang="th-TH" b="1" dirty="0" err="1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ศธ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 </a:t>
            </a: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ในระดับภูมิภาคหรือจังหวัด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จัดสรร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งบประมาณให้แก่หน่วยงานของ </a:t>
            </a:r>
            <a:r>
              <a:rPr lang="th-TH" b="1" dirty="0" err="1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ศธ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</a:t>
            </a: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ในระดับภูมิภาคหรือจังหวัด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แต่งตั้ง โอน ย้าย สั่งให้หยุดปฏิบัติหน้าที่ ให้พ้นตำแหน่ง สำหรับ ผอ.สถานศึกษา, ผอ.เขตพื้นที่, ผู้ปฏิบัติงานในหน่วยงาน ศธ. ในระดับภูมิภาคหรือ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จังหวัด ทั้งนี้ ตามประเภทหรือระดับตำแหน่งที่ รมว.ศธ.กำหนด</a:t>
            </a:r>
            <a:endParaRPr lang="th-TH" b="1" dirty="0">
              <a:solidFill>
                <a:schemeClr val="accent4">
                  <a:lumMod val="50000"/>
                </a:schemeClr>
              </a:solidFill>
              <a:latin typeface="TH SarabunPSK" panose="020B0500040200020003" pitchFamily="34" charset="-34"/>
              <a:ea typeface="Tahoma" pitchFamily="34" charset="0"/>
              <a:cs typeface="TH SarabunPSK" panose="020B0500040200020003" pitchFamily="34" charset="-34"/>
            </a:endParaRP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แต่งตั้งคณะอนุกรรมการและคณะทำงานได้ตามความจำเป็น</a:t>
            </a:r>
          </a:p>
          <a:p>
            <a:pPr>
              <a:lnSpc>
                <a:spcPts val="1600"/>
              </a:lnSpc>
            </a:pPr>
            <a:r>
              <a:rPr lang="th-TH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เชิญและเรียกเอกสารจาก ผู้ปฏิบัติงานในหน่วยงานรัฐหรือบุคคลที่เกี่ยวข้องมาสอบถามข้อเท็จจริงเพื่อประกอบการ</a:t>
            </a:r>
            <a:r>
              <a:rPr lang="th-TH" b="1" dirty="0" smtClean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พิจารณา</a:t>
            </a:r>
            <a:endParaRPr lang="th-TH" sz="1400" b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ให้ยุบเลิก คณะกรรมการเขตพื้นที่การศึกษา และ อ.ก.ค.ศ.เขตพื้นที่การศึกษา และโอนอำนาจหน้าที่ไปเป็นของ </a:t>
            </a:r>
            <a:r>
              <a:rPr lang="th-TH" sz="1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กศจ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.ของจังหวัดนั้นๆ 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th-TH" sz="14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400" b="1" dirty="0" smtClean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4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400" b="1" dirty="0" smtClean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00" b="1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600" dirty="0"/>
          </a:p>
        </p:txBody>
      </p:sp>
    </p:spTree>
    <p:extLst>
      <p:ext uri="{BB962C8B-B14F-4D97-AF65-F5344CB8AC3E}">
        <p14:creationId xmlns:p14="http://schemas.microsoft.com/office/powerpoint/2010/main" val="284488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55576" y="506289"/>
            <a:ext cx="7509520" cy="504056"/>
          </a:xfrm>
          <a:solidFill>
            <a:schemeClr val="tx2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คณะกรรมการศึกษาธิการจังหวัด</a:t>
            </a:r>
            <a:r>
              <a:rPr lang="en-US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th-TH" sz="2800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กศจ</a:t>
            </a:r>
            <a:r>
              <a:rPr lang="th-TH" sz="28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721718" y="1052736"/>
            <a:ext cx="8172400" cy="53285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</a:t>
            </a:r>
          </a:p>
          <a:p>
            <a:pPr>
              <a:lnSpc>
                <a:spcPts val="1800"/>
              </a:lnSpc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ผู้ว่าราชการจังหวัด หรือ รองฯ ที่ได้รับมอบหมาย 		เป็นประธาน </a:t>
            </a:r>
          </a:p>
          <a:p>
            <a:pPr>
              <a:lnSpc>
                <a:spcPts val="1800"/>
              </a:lnSpc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ศึกษาธิการภาคในพื้นที่ 				เป็นรองประธาน</a:t>
            </a:r>
          </a:p>
          <a:p>
            <a:pPr>
              <a:lnSpc>
                <a:spcPts val="1800"/>
              </a:lnSpc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ผู้แทน </a:t>
            </a:r>
            <a:r>
              <a:rPr lang="th-TH" sz="1400" b="1" dirty="0" err="1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สพฐ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., </a:t>
            </a:r>
            <a:r>
              <a:rPr lang="th-TH" sz="1400" b="1" dirty="0" err="1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สกอ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., สอศ., </a:t>
            </a:r>
            <a:r>
              <a:rPr lang="th-TH" sz="1400" b="1" dirty="0" err="1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กศน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., </a:t>
            </a:r>
            <a:r>
              <a:rPr lang="th-TH" sz="1400" b="1" dirty="0" err="1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สช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., ก.ค.ศ. 		เป็นกรรมการ</a:t>
            </a:r>
            <a:endParaRPr lang="th-TH" sz="14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ท่องเที่ยวและกีฬาจังหวัด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เป็น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กรรมการ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ท้องถิ่นจังหวัด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	เป็น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กรรมการ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ประธานสภาอุตสาหกรรม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เป็น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กรรมการ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ประธานหอการค้าจังหวัด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เป็น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กรรมการ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ผู้อำนวยการสำนักงานพระพุทธศาสนาจังหวัด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เป็น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กรรมการ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วัฒนธรรมจังหวัด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	เป็น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กรรมการ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ผู้แทน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ภาคประชาชนในท้องถิ่น  จำนวน ๒ คน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เป็นกรรมการ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None/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</a:t>
            </a:r>
            <a:r>
              <a:rPr lang="th-TH" sz="12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(รมว.ศธ.แต่งตั้งโดยความเห็นชอบของ</a:t>
            </a:r>
            <a:r>
              <a:rPr lang="th-TH" sz="12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คณะกรรมการขับเคลื่อนการปฏิรูปการศึกษาของ ศธ. ในภูมิภาค)</a:t>
            </a: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ผู้แทน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ข้าราชการครูในท้องถิ่น จำนวน  ๒ คน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เป็นกรรมการ</a:t>
            </a:r>
          </a:p>
          <a:p>
            <a:pPr marL="0" indent="0">
              <a:lnSpc>
                <a:spcPts val="1800"/>
              </a:lnSpc>
              <a:buNone/>
            </a:pP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r>
              <a:rPr lang="th-TH" sz="12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sz="12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รมว.ศธ.แต่งตั้งโดยความเห็นชอบของคณะกรรมการขับเคลื่อนการปฏิรูปการศึกษาของ ศธ. ในภูมิภาค)</a:t>
            </a:r>
          </a:p>
          <a:p>
            <a:pPr>
              <a:lnSpc>
                <a:spcPts val="1800"/>
              </a:lnSpc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ผู้ทรงคุณวุฒิ รมว.ศธ.แต่งตั้ง ไม่เกิน ๓ คน			เป็นกรรมการ</a:t>
            </a:r>
            <a:endParaRPr lang="th-TH" sz="14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ts val="1800"/>
              </a:lnSpc>
              <a:spcAft>
                <a:spcPts val="0"/>
              </a:spcAft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ศึกษาธิการ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  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	เป็น</a:t>
            </a:r>
            <a:r>
              <a:rPr lang="th-TH" sz="14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กรรมการและ</a:t>
            </a: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เลขานุการ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None/>
            </a:pPr>
            <a:r>
              <a:rPr lang="th-TH" sz="14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		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รวมไม่เกิน	๒๒  คน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None/>
            </a:pPr>
            <a:endParaRPr lang="th-TH" sz="500" b="1" dirty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lnSpc>
                <a:spcPts val="1800"/>
              </a:lnSpc>
              <a:buNone/>
            </a:pP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สำหรับ 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กทม. ให้คณะกรรมการ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ขับเคลื่อนการ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ปฏิรูปการศึกษาของ ศธ. ใน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ภูมิภาค ทำหน้าที่เป็น </a:t>
            </a:r>
            <a:r>
              <a:rPr lang="th-TH" sz="1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กศจ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th-TH" sz="1600" b="1" dirty="0" smtClean="0">
              <a:solidFill>
                <a:schemeClr val="accent5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45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24172" y="1556792"/>
            <a:ext cx="8640316" cy="424847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th-TH" sz="1200" b="1" dirty="0" smtClean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</a:t>
            </a:r>
          </a:p>
          <a:p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บุคคลซึ่ง </a:t>
            </a:r>
            <a:r>
              <a:rPr lang="th-TH" sz="1600" b="1" dirty="0" err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กศจ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แต่งตั้ง					ประธาน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อนุกรรมการ </a:t>
            </a:r>
          </a:p>
          <a:p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บุคคลซึ่ง </a:t>
            </a:r>
            <a:r>
              <a:rPr lang="th-TH" sz="1600" b="1" dirty="0" err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กศจ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แต่งตั้ง ๒ คน 				อนุกรรมการ</a:t>
            </a:r>
          </a:p>
          <a:p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ผอ.เขตพื้นที่การศึกษา หรือ ผอ.สถานศึกษา ๒ 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sz="1600" b="1" dirty="0" err="1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กศจ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.แต่งตั้ง)	อนุกรรมการ</a:t>
            </a:r>
          </a:p>
          <a:p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ผู้ทรงคุณวุฒิ จำนวนไม่เกิน ๓ คน 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sz="1600" b="1" dirty="0" err="1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กศจ</a:t>
            </a:r>
            <a:r>
              <a:rPr lang="th-TH" sz="16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.แต่งตั้ง) </a:t>
            </a: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อนุกรรมการ</a:t>
            </a:r>
          </a:p>
          <a:p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ศึกษาธิการจังหวัด 					เป็นอนุกรรมการ</a:t>
            </a:r>
          </a:p>
          <a:p>
            <a:pPr marL="0" indent="0">
              <a:buNone/>
            </a:pPr>
            <a:r>
              <a:rPr lang="th-TH" sz="16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			และเลขานุการ</a:t>
            </a:r>
          </a:p>
          <a:p>
            <a:pPr marL="0" indent="0">
              <a:buNone/>
            </a:pPr>
            <a:r>
              <a:rPr lang="th-TH" sz="1600" b="1" dirty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  <a:r>
              <a:rPr lang="th-TH" sz="1600" b="1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			</a:t>
            </a:r>
            <a:r>
              <a:rPr lang="th-TH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รวม</a:t>
            </a: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ไม่</a:t>
            </a:r>
            <a:r>
              <a:rPr lang="th-TH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เกิน ๙  </a:t>
            </a: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คน</a:t>
            </a:r>
          </a:p>
          <a:p>
            <a:pPr marL="0" indent="0">
              <a:buNone/>
            </a:pPr>
            <a:endParaRPr lang="th-TH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คณะกรรมการขับเคลื่อนการปฏิรูปการศึกษาของ ศธ. ในภูมิภาค เป็นผู้มีอำนาจในการแต่งตั้ง </a:t>
            </a:r>
            <a:r>
              <a:rPr lang="th-TH" sz="1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อกศจ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6" name="ชื่อเรื่อง 1"/>
          <p:cNvSpPr>
            <a:spLocks noGrp="1"/>
          </p:cNvSpPr>
          <p:nvPr>
            <p:ph type="title"/>
          </p:nvPr>
        </p:nvSpPr>
        <p:spPr>
          <a:xfrm>
            <a:off x="491154" y="506289"/>
            <a:ext cx="7653536" cy="602776"/>
          </a:xfrm>
          <a:solidFill>
            <a:schemeClr val="accent5">
              <a:lumMod val="5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คณะอนุกรรมการศึกษาธิการจังหวัด</a:t>
            </a: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th-TH" sz="2800" b="1" dirty="0" err="1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อกศจ</a:t>
            </a: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3177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อำนาจหน้าที่ผู้ว่าราชการจังหวัดในฐานะประธาน </a:t>
            </a:r>
            <a:r>
              <a:rPr lang="th-TH" sz="4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 </a:t>
            </a:r>
            <a:r>
              <a:rPr lang="th-TH" sz="4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คสช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ที่๑๐/๒๕๕๙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268760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๑. การจัดการศึกษา</a:t>
            </a:r>
          </a:p>
          <a:p>
            <a:r>
              <a:rPr lang="th-TH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๑.๑ หน้าที่ของ </a:t>
            </a:r>
            <a:r>
              <a:rPr lang="th-TH" b="1" dirty="0" err="1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b="1" dirty="0" smtClean="0">
                <a:solidFill>
                  <a:srgbClr val="5D5AD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.ที่ได้โอนมาจากคณะกรรมการเขตพื้นที่การศึกษา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(ข้อ ๔) 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มาตรา ๓๖ พ.ร.บ.ระเบียบบริหารราชการกระทรวงศึกษาธิการ พ.ศ.๒๕๔๖</a:t>
            </a:r>
          </a:p>
          <a:p>
            <a:r>
              <a:rPr lang="th-TH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- 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กำกับดูแล </a:t>
            </a:r>
            <a:r>
              <a:rPr lang="th-TH" b="1" u="sng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จัดตั้ง ยุบ รวม หรือเลิกสถานศึกษา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ขั้นพื้นฐาน</a:t>
            </a:r>
          </a:p>
          <a:p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- ส่งเสริม และ</a:t>
            </a:r>
            <a:r>
              <a:rPr lang="th-TH" b="1" u="sng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สนับสนุนสถานศึกษาเอกชน</a:t>
            </a:r>
          </a:p>
          <a:p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- </a:t>
            </a:r>
            <a:r>
              <a:rPr lang="th-TH" b="1" u="sng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ส่งเสริมองค์กรปกครองส่วนท้องถิ่น 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ให้สามารถจัดการศึกษาสอดคล้องกับ</a:t>
            </a:r>
            <a:b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นโยบายและมาตรฐานการศึกษา </a:t>
            </a:r>
          </a:p>
          <a:p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- ส่งเสริมและสนับสนุนการจัดการศึกษาของบุคคล ครอบครัว องค์กรต่างๆ </a:t>
            </a:r>
            <a:b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ที่จัดการศึกษาในรูปแบบ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ที่หลากหลาย</a:t>
            </a:r>
            <a:endParaRPr lang="th-TH" b="1" dirty="0" smtClean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 typeface="Wingdings" pitchFamily="2" charset="2"/>
              <a:buChar char="ü"/>
            </a:pP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มาตรา </a:t>
            </a:r>
            <a:r>
              <a:rPr lang="th-T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</a:t>
            </a: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พ.ร.บ. การศึกษาภาคบังคับ </a:t>
            </a:r>
            <a:r>
              <a:rPr lang="th-T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พ.ศ.</a:t>
            </a:r>
            <a:r>
              <a:rPr lang="th-TH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๒๕๔๖</a:t>
            </a:r>
          </a:p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- การ</a:t>
            </a:r>
            <a:r>
              <a:rPr lang="th-TH" b="1" u="sng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ประกาศรายละเอียดเกี่ยวกับการส่งเด็กเข้าเรียนในสถานศึกษา</a:t>
            </a:r>
            <a:r>
              <a:rPr lang="th-TH" b="1" u="sng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br>
              <a:rPr lang="th-TH" b="1" u="sng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  <a:r>
              <a:rPr lang="th-TH" b="1" u="sng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b="1" u="sng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จัดสรรโอกาสเข้าศึกษา</a:t>
            </a: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ต่อระหว่างสถานศึกษาที่อยู่ในเกณฑ์</a:t>
            </a: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</a:t>
            </a:r>
            <a:b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ภาคบังคับ</a:t>
            </a:r>
            <a:endParaRPr lang="th-TH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079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อำนาจหน้าที่ผู้ว่าราชการจังหวัดในฐานะประธาน </a:t>
            </a:r>
            <a:r>
              <a:rPr lang="th-TH" sz="4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 </a:t>
            </a:r>
            <a:r>
              <a:rPr lang="th-TH" sz="4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คสช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ที่๑๐/๒๕๕๙ 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40989"/>
            <a:ext cx="83529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๑.๒ กำหนด</a:t>
            </a:r>
            <a:r>
              <a:rPr lang="th-TH" sz="3200" b="1" u="sng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ยุทธศาสตร์แนว</a:t>
            </a:r>
            <a:r>
              <a:rPr lang="th-TH" sz="3200" b="1" u="sng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ทางการจัดการศึกษา  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ในจังหวัด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 (๑))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๑.๓ 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ให้ความ</a:t>
            </a:r>
            <a:r>
              <a:rPr lang="th-TH" sz="3200" b="1" u="sng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เห็นชอบแผนพัฒนาการศึกษาของจังหวัด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 (๒))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๑.๔ ให้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3200" b="1" u="sng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เห็นชอบต่อการประเมินผลการปฏิบัติงานและตัวชี้วัด 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ของหน่วยงานสังกัด ศธ.ในจังหวัด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 (๓))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๑.๕ กำกับ </a:t>
            </a:r>
            <a:r>
              <a:rPr lang="th-TH" sz="3200" b="1" u="sng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เร่งรัด ติดตาม และประเมินผลการปฏิบัติงาน 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หน่วยงานสังกัด ศธ.ในจังหวัด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 (๕))</a:t>
            </a:r>
            <a:endParaRPr lang="th-TH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lvl="1"/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๑.๖ 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วางแผนการจัดการศึกษาในจังหวัดและพิจารณา</a:t>
            </a:r>
            <a:r>
              <a:rPr lang="th-TH" sz="3200" b="1" u="sng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เสนอแนะการจัดสรรงบประมาณให้สถานศึกษา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 (๖))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581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16632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อำนาจหน้าที่ผู้ว่าราชการจังหวัดในฐานะประธาน </a:t>
            </a:r>
            <a:r>
              <a:rPr lang="th-TH" sz="4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คำสั่ง </a:t>
            </a:r>
            <a:r>
              <a:rPr lang="th-TH" sz="4000" b="1" dirty="0" err="1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คสช</a:t>
            </a:r>
            <a:r>
              <a:rPr lang="th-TH" sz="40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ที่๑๐/๒๕๕๙ 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640989"/>
            <a:ext cx="83529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ผู้ที่จะให้การช่วยเหลือ </a:t>
            </a:r>
            <a:r>
              <a:rPr lang="th-TH" sz="3200" b="1" dirty="0" err="1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.ในด้านการจัดการศึกษา</a:t>
            </a:r>
          </a:p>
          <a:p>
            <a:pPr marL="514350" indent="-514350">
              <a:buFontTx/>
              <a:buAutoNum type="thaiNumPeriod"/>
            </a:pP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กระทรวงศึกษาธิการมียุทธศาสตร์แนวทางที่ชัดเจน</a:t>
            </a:r>
          </a:p>
          <a:p>
            <a:pPr marL="514350" indent="-514350">
              <a:buFontTx/>
              <a:buAutoNum type="thaiNumPeriod"/>
            </a:pP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ศึกษาธิการภาคที่เป็นรองประธาน </a:t>
            </a:r>
            <a:r>
              <a:rPr lang="th-TH" sz="3200" b="1" dirty="0" err="1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.จะทราบเรื่องดี</a:t>
            </a:r>
          </a:p>
          <a:p>
            <a:pPr marL="514350" indent="-514350">
              <a:buFontTx/>
              <a:buAutoNum type="thaiNumPeriod"/>
            </a:pP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ศึกษาธิการจังหวัด ซึ่งเป็นเลขานุการ ของ กศจ.</a:t>
            </a:r>
            <a:endParaRPr lang="th-TH" sz="3200" b="1" dirty="0">
              <a:solidFill>
                <a:srgbClr val="5D5AD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514350" indent="-514350">
              <a:buFontTx/>
              <a:buAutoNum type="thaiNumPeriod"/>
            </a:pP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ผู้แทนของ กระทรวงศึกษาตำแหน่ง อื่นๆ ใน กศจ.</a:t>
            </a:r>
          </a:p>
          <a:p>
            <a:pPr marL="514350" indent="-514350">
              <a:buFontTx/>
              <a:buAutoNum type="thaiNumPeriod"/>
            </a:pP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ผอ.เขตพื้นที่การศึกษาเป็น </a:t>
            </a:r>
            <a:r>
              <a:rPr lang="en-US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Operator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939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16632"/>
            <a:ext cx="8964487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๒. </a:t>
            </a:r>
            <a:r>
              <a:rPr lang="th-TH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การบริหารงานบุคคล</a:t>
            </a:r>
          </a:p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๒.๑ อำนาจ</a:t>
            </a:r>
            <a:r>
              <a:rPr lang="th-TH" sz="3200" b="1" dirty="0" err="1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หน้าที่กศจ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.ที่ได้โอนมาจาก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 </a:t>
            </a:r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อ.ก.ค.ศ. เขตพื้นที่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 </a:t>
            </a:r>
            <a:r>
              <a:rPr lang="th-TH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(ข้อ </a:t>
            </a:r>
            <a:r>
              <a:rPr lang="th-TH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๕)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 smtClean="0">
                <a:solidFill>
                  <a:srgbClr val="0070C0"/>
                </a:solidFill>
              </a:rPr>
              <a:t>มาตรา </a:t>
            </a:r>
            <a:r>
              <a:rPr lang="th-TH" b="1" dirty="0">
                <a:solidFill>
                  <a:srgbClr val="0070C0"/>
                </a:solidFill>
              </a:rPr>
              <a:t>๒๓ พ.ร.บ.ระเบียบข้าราชการครูและบุคลากรทางการศึกษา พ.ศ.๒๕๔๗ แก้ไขเพิ่มเติม (ฉบับที่ ๒) พ.ศ.๒๕๕๑ และ (ฉบับที่ ๓) พ.ศ.</a:t>
            </a:r>
            <a:r>
              <a:rPr lang="th-TH" b="1" dirty="0" smtClean="0">
                <a:solidFill>
                  <a:srgbClr val="0070C0"/>
                </a:solidFill>
              </a:rPr>
              <a:t>๒๕๕๓</a:t>
            </a:r>
            <a:endParaRPr lang="en-US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กำหนด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นโยบายการบริหารงานบุคคลข้าราชการครูและบุคลากรทางการศึกษา</a:t>
            </a:r>
            <a:endParaRPr lang="en-US" sz="3200" b="1" dirty="0">
              <a:solidFill>
                <a:srgbClr val="1F497D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ให้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ความเห็นชอบ</a:t>
            </a:r>
            <a:r>
              <a:rPr lang="th-TH" sz="3200" b="1" u="sng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การบรรจุและ</a:t>
            </a:r>
            <a:r>
              <a:rPr lang="th-TH" sz="3200" b="1" u="sng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แต่งตั้งฯ</a:t>
            </a:r>
            <a:endParaRPr lang="en-US" sz="3200" b="1" u="sng" dirty="0">
              <a:solidFill>
                <a:srgbClr val="1F497D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พิจารณา</a:t>
            </a:r>
            <a:r>
              <a:rPr lang="th-TH" sz="3200" b="1" u="sng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</a:t>
            </a:r>
            <a:r>
              <a:rPr lang="th-TH" sz="3200" b="1" u="sng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ดี</a:t>
            </a:r>
            <a:r>
              <a:rPr lang="th-TH" sz="3200" b="1" u="sng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ความชอบ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ดำเนินการทาง</a:t>
            </a:r>
            <a:r>
              <a:rPr lang="th-TH" sz="3200" b="1" u="sng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วินัย</a:t>
            </a:r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/การอุทธรณ์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ร้องทุกข์</a:t>
            </a:r>
            <a:endParaRPr lang="en-US" sz="3200" b="1" dirty="0">
              <a:solidFill>
                <a:srgbClr val="1F497D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การ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เสริมสร้าง</a:t>
            </a:r>
            <a:r>
              <a:rPr lang="th-TH" sz="3200" b="1" u="sng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ขวัญกำลังใจ 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การปกป้องคุ้มครองระบบคุณธรรม การจัดสวัสดิการ และ</a:t>
            </a:r>
            <a:r>
              <a:rPr lang="th-TH" sz="3200" b="1" u="sng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การยกย่องเชิดชู</a:t>
            </a:r>
            <a:r>
              <a:rPr lang="th-TH" sz="3200" b="1" u="sng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เกียรติฯ</a:t>
            </a:r>
          </a:p>
          <a:p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กำกับ </a:t>
            </a:r>
            <a:r>
              <a:rPr lang="th-TH" sz="32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ดูแล ติดตาม และการ</a:t>
            </a:r>
            <a:r>
              <a:rPr lang="th-TH" sz="32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ประเมินผล</a:t>
            </a:r>
            <a:endParaRPr lang="en-US" sz="3200" b="1" dirty="0">
              <a:solidFill>
                <a:srgbClr val="1F497D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57200" indent="-457200">
              <a:buFontTx/>
              <a:buChar char="-"/>
            </a:pPr>
            <a:r>
              <a:rPr lang="th-TH" sz="3200" b="1" u="sng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</a:t>
            </a:r>
            <a:r>
              <a:rPr lang="th-TH" sz="3200" b="1" u="sng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และพัฒนา</a:t>
            </a:r>
            <a:r>
              <a:rPr lang="th-TH" sz="3200" b="1" u="sng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ฐานข้อมูล</a:t>
            </a:r>
          </a:p>
          <a:p>
            <a:r>
              <a:rPr lang="th-TH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๒.๒  เสนอความเห็นเกี่ยวกับการบริหารงานบุคคลของข้าราชการครูและบุคลากรทางการศึกษาในจังหวัดต่อคณะกรรมการขับเคลื่อนการปฏิรูปการศึกษาของกระทรวงศึกษาธิการในภูมิภาค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๗ (๔</a:t>
            </a:r>
            <a:r>
              <a:rPr lang="th-TH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))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18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116632"/>
            <a:ext cx="896448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๒. </a:t>
            </a:r>
            <a:r>
              <a:rPr lang="th-TH" sz="32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การบริหารงานบุคคล</a:t>
            </a:r>
          </a:p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ผู้ที่จะให้การช่วยเหลือ กศจ.ในงานด้านการบริหารบุคคล</a:t>
            </a:r>
          </a:p>
          <a:p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(๑) </a:t>
            </a:r>
            <a:r>
              <a:rPr lang="th-TH" sz="3200" b="1" dirty="0" err="1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จะต้องมีอนุกรรมการ อย่างน้อย ๓ อนุฯ</a:t>
            </a:r>
          </a:p>
          <a:p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๑) เรื่องการบรรจุและแต่งตั้ง</a:t>
            </a:r>
          </a:p>
          <a:p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๒) วินัย</a:t>
            </a:r>
          </a:p>
          <a:p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๓) ความดีความชอบ/ การยกย่องเชิดชูเกียรติ</a:t>
            </a:r>
          </a:p>
          <a:p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(๒) ผู้อำนวยการเขตพื้นที่การศึกษาจะช่วยเรื่องการปรับเกลี่ยภายในเขตพื้นที่</a:t>
            </a:r>
          </a:p>
          <a:p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(๓) ศึกษาธิการจังหวัดจะช่วยเรื่องการปรับเกลี่ยภายในจังหวัด</a:t>
            </a:r>
          </a:p>
          <a:p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(๔) ศึกษาธิการภาคจะช่วยเหลือการโยกย้ายข้ามจังหวัด</a:t>
            </a:r>
          </a:p>
          <a:p>
            <a:r>
              <a:rPr lang="th-TH" sz="32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(๕) ผู้แทน ของ ก.ค.ศ. ใน กศจ.</a:t>
            </a:r>
            <a:endParaRPr lang="th-TH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889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432048" y="1813942"/>
            <a:ext cx="7128792" cy="3991322"/>
            <a:chOff x="467544" y="1196752"/>
            <a:chExt cx="7128792" cy="3991322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7455271"/>
                </p:ext>
              </p:extLst>
            </p:nvPr>
          </p:nvGraphicFramePr>
          <p:xfrm>
            <a:off x="2051720" y="1196752"/>
            <a:ext cx="5544616" cy="39913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7" name="Straight Connector 6"/>
            <p:cNvCxnSpPr/>
            <p:nvPr/>
          </p:nvCxnSpPr>
          <p:spPr>
            <a:xfrm>
              <a:off x="2319676" y="1844824"/>
              <a:ext cx="4896544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682959" y="1619660"/>
              <a:ext cx="1440160" cy="5760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rgbClr val="FF000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OECD (EU) 494</a:t>
              </a:r>
              <a:endPara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329953" y="1916832"/>
              <a:ext cx="489654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74099" y="1988276"/>
              <a:ext cx="1440160" cy="5760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 smtClean="0">
                  <a:solidFill>
                    <a:srgbClr val="1F497D">
                      <a:lumMod val="75000"/>
                    </a:srgbClr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USA 481</a:t>
              </a:r>
              <a:endParaRPr lang="th-TH" sz="1800" b="1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339752" y="2132856"/>
              <a:ext cx="489654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1619673" y="1907692"/>
              <a:ext cx="720079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467544" y="2492896"/>
              <a:ext cx="1562172" cy="57606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th-TH" sz="1600" b="1" dirty="0">
                  <a:solidFill>
                    <a:srgbClr val="7030A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427</a:t>
              </a:r>
            </a:p>
            <a:p>
              <a:pPr algn="ctr"/>
              <a:r>
                <a:rPr lang="th-TH" sz="1600" b="1" dirty="0" smtClean="0">
                  <a:solidFill>
                    <a:srgbClr val="7030A0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คะแนนเฉลี่ยประเทศไทย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 flipH="1">
              <a:off x="1835696" y="2132856"/>
              <a:ext cx="504056" cy="431484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4" name="Rectangle 3"/>
          <p:cNvSpPr/>
          <p:nvPr/>
        </p:nvSpPr>
        <p:spPr>
          <a:xfrm>
            <a:off x="971600" y="116632"/>
            <a:ext cx="7488832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ผลการศึกษา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คณิตศาสตร์</a:t>
            </a:r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ขั้นพื้นฐาน</a:t>
            </a:r>
          </a:p>
          <a:p>
            <a:pPr algn="ctr"/>
            <a:r>
              <a:rPr lang="th-TH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ของนักเรียนไทยเทียบเท่านักเรียนในสหรัฐอเมริกาและประเทศกลุ่มยุโรป</a:t>
            </a:r>
            <a:endParaRPr lang="th-TH" b="1" dirty="0">
              <a:solidFill>
                <a:srgbClr val="1F497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4"/>
          <p:cNvSpPr/>
          <p:nvPr/>
        </p:nvSpPr>
        <p:spPr>
          <a:xfrm>
            <a:off x="431539" y="6237312"/>
            <a:ext cx="8568953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800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ผลการทดสอบ </a:t>
            </a:r>
            <a:r>
              <a:rPr lang="en-US" sz="1800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PISA 2012 </a:t>
            </a:r>
            <a:r>
              <a:rPr lang="th-TH" sz="1800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นักเรียนระดับ ม.3 และ ม.4(อายุ 15</a:t>
            </a:r>
            <a:r>
              <a:rPr lang="th-TH" sz="1800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ปี) จาก </a:t>
            </a:r>
            <a:r>
              <a:rPr lang="th-TH" sz="1800" dirty="0" err="1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800" dirty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.กลุ่มตัวอย่าง 273 </a:t>
            </a:r>
            <a:r>
              <a:rPr lang="th-TH" sz="1800" dirty="0" err="1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800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จำนวน </a:t>
            </a:r>
            <a:r>
              <a:rPr lang="th-TH" sz="1800" dirty="0" err="1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นร</a:t>
            </a:r>
            <a:r>
              <a:rPr lang="th-TH" sz="1800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.ที่ทำการทดสอบ 8,937 คน</a:t>
            </a:r>
            <a:endParaRPr lang="th-TH" sz="1800" dirty="0">
              <a:solidFill>
                <a:srgbClr val="1F497D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 4"/>
          <p:cNvSpPr/>
          <p:nvPr/>
        </p:nvSpPr>
        <p:spPr>
          <a:xfrm>
            <a:off x="7452319" y="4406230"/>
            <a:ext cx="1656185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0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ข้อมูลจาก </a:t>
            </a:r>
            <a:r>
              <a:rPr lang="th-TH" sz="2000" b="1" dirty="0" err="1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สสวท</a:t>
            </a:r>
            <a:r>
              <a:rPr lang="th-TH" sz="2000" b="1" dirty="0" smtClean="0">
                <a:solidFill>
                  <a:srgbClr val="1F497D">
                    <a:lumMod val="75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2000" b="1" dirty="0">
              <a:solidFill>
                <a:srgbClr val="1F497D">
                  <a:lumMod val="75000"/>
                </a:srgb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7010400" y="6592267"/>
            <a:ext cx="2133600" cy="365125"/>
          </a:xfrm>
        </p:spPr>
        <p:txBody>
          <a:bodyPr/>
          <a:lstStyle/>
          <a:p>
            <a:fld id="{5A1AE9F6-9961-400A-98DD-2F0C014CDE8C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3848" y="1124744"/>
            <a:ext cx="3312368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 smtClean="0">
                <a:solidFill>
                  <a:srgbClr val="FF0000"/>
                </a:solidFill>
              </a:rPr>
              <a:t>(</a:t>
            </a:r>
            <a:r>
              <a:rPr lang="en-US" sz="3600" dirty="0" smtClean="0">
                <a:solidFill>
                  <a:srgbClr val="FF0000"/>
                </a:solidFill>
              </a:rPr>
              <a:t>PISA)</a:t>
            </a:r>
            <a:endParaRPr lang="th-TH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57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9512" y="116632"/>
            <a:ext cx="878497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3600" b="1" dirty="0">
              <a:solidFill>
                <a:srgbClr val="5D5AD2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4400" b="1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๓. อื่นๆ</a:t>
            </a:r>
            <a:endParaRPr lang="th-TH" sz="4400" b="1" u="sng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6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๓.๑  </a:t>
            </a:r>
            <a:r>
              <a:rPr lang="th-TH" sz="36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เสนอคณะกรรมการขับเคลื่อนการปฏิรูปการศึกษาของ</a:t>
            </a:r>
            <a:r>
              <a:rPr lang="th-TH" sz="36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 ศึกษาธิการ</a:t>
            </a:r>
            <a:r>
              <a:rPr lang="th-TH" sz="36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ในภูมิภาคเพื่อ</a:t>
            </a:r>
            <a:r>
              <a:rPr lang="th-TH" sz="3600" b="1" u="sng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แต่งตั้งคณะอนุกรรมการและคณะทำงาน</a:t>
            </a:r>
            <a:r>
              <a:rPr lang="th-TH" sz="36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เพื่อช่วยเหลือการปฏิบัติงานของ </a:t>
            </a:r>
            <a:r>
              <a:rPr lang="th-TH" sz="3600" b="1" dirty="0" err="1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กศจ</a:t>
            </a:r>
            <a:r>
              <a:rPr lang="th-TH" sz="36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ได้ตามความจำเป็น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 (๗))</a:t>
            </a:r>
          </a:p>
          <a:p>
            <a:r>
              <a:rPr lang="th-TH" sz="3600" b="1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๓.๒  </a:t>
            </a:r>
            <a:r>
              <a:rPr lang="th-TH" sz="3600" b="1" u="sng" dirty="0" smtClean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</a:t>
            </a:r>
            <a:r>
              <a:rPr lang="th-TH" sz="3600" b="1" u="sng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หน้าที่อื่นตามที่กฎหมายกำหนด</a:t>
            </a:r>
            <a:r>
              <a:rPr lang="th-TH" sz="3600" b="1" dirty="0">
                <a:solidFill>
                  <a:srgbClr val="5D5AD2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หรือตามที่คณะกรรมการขับเคลื่อนการปฏิรูปการศึกษาของกระทรวงศึกษาธิการในภูมิภาคมอบหมาย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 </a:t>
            </a:r>
            <a:r>
              <a:rPr lang="th-TH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๗ (๘))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373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90872" y="332656"/>
            <a:ext cx="7509520" cy="792088"/>
          </a:xfrm>
          <a:solidFill>
            <a:schemeClr val="accent4">
              <a:lumMod val="75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สำนักงานศึกษาธิการภาค</a:t>
            </a:r>
            <a:r>
              <a:rPr lang="en-US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 (</a:t>
            </a: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๑๘ แห่ง)</a:t>
            </a:r>
            <a:b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</a:br>
            <a:r>
              <a:rPr lang="th-TH" sz="2800" b="1" dirty="0">
                <a:solidFill>
                  <a:srgbClr val="FFFF00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(ให้ยกเลิกการจัดตั้งสำนักงานศึกษาธิการภาค ๑-๑๓ เดิม)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331640" y="1412776"/>
            <a:ext cx="6408712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</a:t>
            </a:r>
          </a:p>
          <a:p>
            <a:r>
              <a:rPr lang="th-TH" sz="18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ศึกษาธิการภาค เป็นผู้บังคับบัญชา </a:t>
            </a:r>
          </a:p>
          <a:p>
            <a:r>
              <a:rPr lang="th-TH" sz="18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อาจมีรองศึกษาธิการ</a:t>
            </a:r>
            <a:r>
              <a:rPr lang="th-TH" sz="1800" b="1" dirty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ภาค </a:t>
            </a:r>
            <a:r>
              <a:rPr lang="th-TH" sz="18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ไม่เกิน ๑ คน</a:t>
            </a:r>
          </a:p>
          <a:p>
            <a:pPr marL="0" indent="0">
              <a:buNone/>
            </a:pP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th-TH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รมว.ศธ.เป็นผู้แต่งตั้งตามที่ ปลัด ศธ. เสนอ</a:t>
            </a:r>
          </a:p>
          <a:p>
            <a:endParaRPr lang="th-TH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อำนาจหน้าที่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กำหนดยุทธศาสตร์ภาคให้สอดคล้องทิศทางการพัฒนาประเทศ ยุทธศาสตร์ ศธ. และยุทธศาสตร์การพัฒนากลุ่มจังหวัด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สนับสนุนงานวิชาการ การวิจัยพัฒนาในพื้นที่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กำกับดูแลสำนักงานศึกษาธิการจังหวัดในพื้นที่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สนับสนุนการตรวจราชการ ประเมินผลงานตามนโยบาย ศธ.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ประสานการบริหารงานระหว่างส่วนกลางและส่วนภูมิภาค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เป็นผู้แทน ศธ.ในระดับภาคหรือกลุ่มจังหวัด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800" b="1" dirty="0">
                <a:solidFill>
                  <a:schemeClr val="accent4">
                    <a:lumMod val="50000"/>
                  </a:schemeClr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ปฏิบัติงานร่วมกับหน่วยงานอื่นที่เกี่ยวข้อง</a:t>
            </a:r>
          </a:p>
          <a:p>
            <a:pPr>
              <a:spcBef>
                <a:spcPts val="600"/>
              </a:spcBef>
            </a:pPr>
            <a:endParaRPr lang="th-TH" sz="16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600"/>
              </a:spcBef>
            </a:pPr>
            <a:endParaRPr lang="th-TH" sz="16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Bef>
                <a:spcPts val="600"/>
              </a:spcBef>
            </a:pPr>
            <a:endParaRPr lang="th-TH" sz="16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2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9465" y="493084"/>
            <a:ext cx="7581528" cy="648072"/>
          </a:xfrm>
          <a:solidFill>
            <a:schemeClr val="tx2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สำนักงานศึกษาธิการ</a:t>
            </a:r>
            <a:r>
              <a:rPr lang="th-TH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จังหวัด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(</a:t>
            </a:r>
            <a:r>
              <a:rPr lang="th-T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itchFamily="34" charset="0"/>
              </a:rPr>
              <a:t>๗๗ จังหวัด)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1043608" y="1340768"/>
            <a:ext cx="7416824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องค์ประกอบ</a:t>
            </a:r>
          </a:p>
          <a:p>
            <a:r>
              <a:rPr lang="th-TH" sz="18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ศึกษาธิการจังหวัด เป็นผู้บังคับบัญชา </a:t>
            </a:r>
          </a:p>
          <a:p>
            <a:r>
              <a:rPr lang="th-TH" sz="1800" b="1" dirty="0" smtClean="0">
                <a:solidFill>
                  <a:schemeClr val="accent5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อาจมีรองศึกษาธิการจังหวัด ไม่เกิน ๑ คน</a:t>
            </a:r>
          </a:p>
          <a:p>
            <a:pPr marL="0" indent="0">
              <a:buNone/>
            </a:pP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</a:t>
            </a:r>
            <a:r>
              <a:rPr lang="th-TH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ปลัด.</a:t>
            </a:r>
            <a:r>
              <a:rPr lang="th-TH" sz="1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ศธ.เป็นผู้</a:t>
            </a:r>
            <a:r>
              <a:rPr lang="th-TH" sz="16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แต่งตั้งจากข้าราชการใน ศธ.</a:t>
            </a:r>
            <a:endParaRPr lang="th-TH" sz="16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th-TH" sz="1600" b="1" dirty="0">
              <a:solidFill>
                <a:schemeClr val="tx2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อำนาจหน้าที่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รับผิดชอบงานธุรการของคณะกรรมการการศึกษาจังหวัด(</a:t>
            </a:r>
            <a:r>
              <a:rPr lang="th-TH" sz="2400" b="1" dirty="0" err="1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กศจ</a:t>
            </a: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.)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สนับสนุนงานวิชาการในระดับจังหวัด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กำกับดูแลหน่วยงานและสถานศึกษาในพื้นที่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จัดทำกรอบการประเมินการปฏิบัติงานของหน่วยงานและสถานศึกษาในจังหวัด</a:t>
            </a:r>
          </a:p>
          <a:p>
            <a:pPr>
              <a:lnSpc>
                <a:spcPts val="2400"/>
              </a:lnSpc>
              <a:spcBef>
                <a:spcPts val="600"/>
              </a:spcBef>
            </a:pPr>
            <a:r>
              <a:rPr lang="th-TH" sz="24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ปฏิบัติภารกิจตามนโยบาย </a:t>
            </a:r>
            <a:r>
              <a:rPr lang="th-TH" sz="24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ศธ.</a:t>
            </a:r>
            <a:endParaRPr lang="th-TH" sz="1600" b="1" dirty="0">
              <a:solidFill>
                <a:schemeClr val="accent4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ให้โอนอำนาจของ ผอ.</a:t>
            </a:r>
            <a:r>
              <a:rPr lang="th-TH" sz="1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สพป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และ </a:t>
            </a:r>
            <a:r>
              <a:rPr lang="th-TH" sz="14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สพ</a:t>
            </a: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ม. ที่เกี่ยวกับ อ.ก.ค.ศ.เขตพื้นที่การศึกษา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ไปเป็นอำนาจหน้าที่ของศึกษาธิการจังหวัด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ให้โอนกิจการ ทรัพย์สิน งบประมาณ บุคลากร อัตรากำลังของ ศึกษาธิการภาค ๑-๑๓(เดิม)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ไปเป็นของศึกษาธิการภาคที่จัดตั้งขึ้นใหม่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14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* ให้ </a:t>
            </a:r>
            <a:r>
              <a:rPr lang="th-TH" sz="14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สพป</a:t>
            </a:r>
            <a:r>
              <a:rPr lang="th-TH" sz="1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.เขต ๑ ในจังหวัดทำหน้าที่เป็นสำนักงานศึกษาธิการจังหวัดไปพลางก่อน</a:t>
            </a:r>
          </a:p>
          <a:p>
            <a:pPr marL="0" indent="0">
              <a:spcBef>
                <a:spcPts val="600"/>
              </a:spcBef>
              <a:buNone/>
            </a:pPr>
            <a:endParaRPr lang="th-TH" sz="1400" b="1" dirty="0" smtClean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51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thai-ministry-of-educa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87824" y="908720"/>
            <a:ext cx="2421598" cy="3343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2">
                <a:alpha val="0"/>
              </a:schemeClr>
            </a:outerShdw>
          </a:effectLst>
          <a:extLst/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899592" y="4252375"/>
            <a:ext cx="7315200" cy="1154097"/>
          </a:xfrm>
        </p:spPr>
        <p:txBody>
          <a:bodyPr anchor="ctr">
            <a:normAutofit/>
          </a:bodyPr>
          <a:lstStyle/>
          <a:p>
            <a:pPr algn="ctr"/>
            <a:r>
              <a:rPr lang="th-TH" sz="6000" b="1" dirty="0" smtClean="0">
                <a:solidFill>
                  <a:srgbClr val="792919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กระทรวงศึกษาธิการ</a:t>
            </a:r>
            <a:endParaRPr lang="th-TH" sz="6000" b="1" dirty="0">
              <a:solidFill>
                <a:srgbClr val="792919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498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277908"/>
            <a:ext cx="9144000" cy="1326777"/>
          </a:xfrm>
          <a:prstGeom prst="roundRect">
            <a:avLst/>
          </a:prstGeom>
          <a:solidFill>
            <a:schemeClr val="accent2">
              <a:lumMod val="7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จำนวนครูที่ไม่ครบ</a:t>
            </a:r>
            <a:r>
              <a:rPr lang="th-TH" sz="4800" b="1" dirty="0" smtClean="0">
                <a:solidFill>
                  <a:prstClr val="white"/>
                </a:solidFill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rPr>
              <a:t>ชั้น</a:t>
            </a:r>
            <a:endParaRPr lang="en-US" sz="4800" dirty="0">
              <a:solidFill>
                <a:prstClr val="white"/>
              </a:solidFill>
              <a:latin typeface="TH SarabunPSK" panose="020B0500040200020003" pitchFamily="34" charset="-34"/>
              <a:ea typeface="Tahoma" panose="020B0604030504040204" pitchFamily="34" charset="0"/>
              <a:cs typeface="TH SarabunPSK" panose="020B0500040200020003" pitchFamily="34" charset="-34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456100"/>
              </p:ext>
            </p:extLst>
          </p:nvPr>
        </p:nvGraphicFramePr>
        <p:xfrm>
          <a:off x="827584" y="2204864"/>
          <a:ext cx="7488831" cy="3456384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247042"/>
                <a:gridCol w="1362377"/>
                <a:gridCol w="1371738"/>
                <a:gridCol w="3507674"/>
              </a:tblGrid>
              <a:tr h="19310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ขนาดนักเรียน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จำนวนห้องเรียน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จำนวนครู</a:t>
                      </a:r>
                      <a:b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ที่มีอยู่จริง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จำนวนห้องเรียนขาดครู</a:t>
                      </a:r>
                      <a:endParaRPr lang="en-US" sz="360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360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(ครูน้อยกว่าห้องเรียน)</a:t>
                      </a:r>
                      <a:endParaRPr lang="en-US" sz="3600" b="1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</a:tr>
              <a:tr h="15253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120</a:t>
                      </a:r>
                      <a:r>
                        <a:rPr lang="en-US" sz="2800" b="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800" b="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คน</a:t>
                      </a:r>
                      <a:endParaRPr lang="en-US" sz="2800" b="0" dirty="0" smtClean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b="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ลง</a:t>
                      </a:r>
                      <a:r>
                        <a:rPr lang="th-TH" sz="2800" b="0" dirty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มา</a:t>
                      </a:r>
                      <a:endParaRPr lang="en-US" sz="2800" b="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280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20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en-US" sz="280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632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84</a:t>
                      </a:r>
                      <a:r>
                        <a:rPr lang="th-TH" sz="280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en-US" sz="2800" dirty="0" smtClean="0"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941</a:t>
                      </a:r>
                      <a:endParaRPr lang="en-US" sz="2800" dirty="0"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60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35</a:t>
                      </a:r>
                      <a:r>
                        <a:rPr lang="th-TH" sz="60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,6</a:t>
                      </a:r>
                      <a:r>
                        <a:rPr lang="en-US" sz="6000" b="1" dirty="0" smtClean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ahoma" panose="020B0604030504040204" pitchFamily="34" charset="0"/>
                          <a:cs typeface="TH SarabunPSK" panose="020B0500040200020003" pitchFamily="34" charset="-34"/>
                        </a:rPr>
                        <a:t>91</a:t>
                      </a:r>
                      <a:endParaRPr lang="en-US" sz="54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Tahoma" panose="020B060403050404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51435" marR="51435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74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_เปอร์สเปคทีฟ">
  <a:themeElements>
    <a:clrScheme name="เปอร์สเปคทีฟ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แบบคลาสสิก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ปอร์สเปคทีฟ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เปอร์สเปคทีฟ">
  <a:themeElements>
    <a:clrScheme name="เปอร์สเปคทีฟ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แบบคลาสสิก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ปอร์สเปคทีฟ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เปอร์สเปคทีฟ">
  <a:themeElements>
    <a:clrScheme name="เปอร์สเปคทีฟ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แบบคลาสสิก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ปอร์สเปคทีฟ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1569</TotalTime>
  <Words>6524</Words>
  <Application>Microsoft Office PowerPoint</Application>
  <PresentationFormat>นำเสนอทางหน้าจอ (4:3)</PresentationFormat>
  <Paragraphs>1402</Paragraphs>
  <Slides>83</Slides>
  <Notes>14</Notes>
  <HiddenSlides>2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14</vt:i4>
      </vt:variant>
      <vt:variant>
        <vt:lpstr>ชุดรูปแบบ</vt:lpstr>
      </vt:variant>
      <vt:variant>
        <vt:i4>20</vt:i4>
      </vt:variant>
      <vt:variant>
        <vt:lpstr>ชื่อเรื่องภาพนิ่ง</vt:lpstr>
      </vt:variant>
      <vt:variant>
        <vt:i4>83</vt:i4>
      </vt:variant>
    </vt:vector>
  </HeadingPairs>
  <TitlesOfParts>
    <vt:vector size="117" baseType="lpstr">
      <vt:lpstr>Arial</vt:lpstr>
      <vt:lpstr>Angsana New</vt:lpstr>
      <vt:lpstr>Tahoma</vt:lpstr>
      <vt:lpstr>TH SarabunPSK</vt:lpstr>
      <vt:lpstr>Browallia New</vt:lpstr>
      <vt:lpstr>Cordia New</vt:lpstr>
      <vt:lpstr>MS PGothic</vt:lpstr>
      <vt:lpstr>Calibri Light</vt:lpstr>
      <vt:lpstr>BrowalliaUPC</vt:lpstr>
      <vt:lpstr>Helvetica Light</vt:lpstr>
      <vt:lpstr>AngsanaUPC</vt:lpstr>
      <vt:lpstr>Calibri</vt:lpstr>
      <vt:lpstr>TH Sarabun New</vt:lpstr>
      <vt:lpstr>Wingdings</vt:lpstr>
      <vt:lpstr>Office Theme</vt:lpstr>
      <vt:lpstr>เปอร์สเปคทีฟ</vt:lpstr>
      <vt:lpstr>ชุดรูปแบบของ Office</vt:lpstr>
      <vt:lpstr>1_เปอร์สเปคทีฟ</vt:lpstr>
      <vt:lpstr>1_ชุดรูปแบบของ Office</vt:lpstr>
      <vt:lpstr>1_Office Theme</vt:lpstr>
      <vt:lpstr>2_Office Theme</vt:lpstr>
      <vt:lpstr>3_Office Theme</vt:lpstr>
      <vt:lpstr>3_ชุดรูปแบบของ Office</vt:lpstr>
      <vt:lpstr>ธีมของ Office</vt:lpstr>
      <vt:lpstr>3_ธีมของ Office</vt:lpstr>
      <vt:lpstr>4_Office Theme</vt:lpstr>
      <vt:lpstr>2_เปอร์สเปคทีฟ</vt:lpstr>
      <vt:lpstr>5_Office Theme</vt:lpstr>
      <vt:lpstr>6_Office Theme</vt:lpstr>
      <vt:lpstr>7_Office Theme</vt:lpstr>
      <vt:lpstr>8_Office Theme</vt:lpstr>
      <vt:lpstr>2_ชุดรูปแบบของ Office</vt:lpstr>
      <vt:lpstr>9_Office Theme</vt:lpstr>
      <vt:lpstr>4_ชุดรูปแบบของ Office</vt:lpstr>
      <vt:lpstr>การปฏิรูปครู : ขับเคลื่อนการปฏิรูปการศึกษาของประเทศ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ระดับโรงเรียนสะเต็มศึกษา</vt:lpstr>
      <vt:lpstr>งานนำเสนอ PowerPoint</vt:lpstr>
      <vt:lpstr>งานนำเสนอ PowerPoint</vt:lpstr>
      <vt:lpstr>งานนำเสนอ PowerPoint</vt:lpstr>
      <vt:lpstr> อัตราบรรจุ</vt:lpstr>
      <vt:lpstr> เงื่อนไข</vt:lpstr>
      <vt:lpstr> เงื่อนไข</vt:lpstr>
      <vt:lpstr>งานนำเสนอ PowerPoint</vt:lpstr>
      <vt:lpstr>งานนำเสนอ PowerPoint</vt:lpstr>
      <vt:lpstr>นโยบายซ้ำชั้น</vt:lpstr>
      <vt:lpstr>งานนำเสนอ PowerPoint</vt:lpstr>
      <vt:lpstr>งานนำเสนอ PowerPoint</vt:lpstr>
      <vt:lpstr>งานนำเสนอ PowerPoint</vt:lpstr>
      <vt:lpstr>1. กรอบการทำงาน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ปัญหาการบริหารจัดการ</vt:lpstr>
      <vt:lpstr>ภาพรวมครู  : อัตรากำลังกับการบรรจุจริง</vt:lpstr>
      <vt:lpstr>จำนวนโรงเรียนที่มีครูขาด ครูเกิน</vt:lpstr>
      <vt:lpstr>สัดส่วนจำนวนครูต่อห้องเรียน</vt:lpstr>
      <vt:lpstr>ครูสอนไม่ตรงสาขา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คณะกรรมการขับเคลื่อนการปฏิรูปการศึกษาของ ศธ. ในภูมิภาค</vt:lpstr>
      <vt:lpstr>คณะกรรมการศึกษาธิการจังหวัด (กศจ.)</vt:lpstr>
      <vt:lpstr>คณะอนุกรรมการศึกษาธิการจังหวัด (อกศจ.)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สำนักงานศึกษาธิการภาค (๑๘ แห่ง) (ให้ยกเลิกการจัดตั้งสำนักงานศึกษาธิการภาค ๑-๑๓ เดิม)</vt:lpstr>
      <vt:lpstr>สำนักงานศึกษาธิการจังหวัด (๗๗ จังหวัด)</vt:lpstr>
      <vt:lpstr>กระทรวงศึกษาธิการ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policy30</dc:creator>
  <cp:lastModifiedBy>ideapad</cp:lastModifiedBy>
  <cp:revision>130</cp:revision>
  <cp:lastPrinted>2016-04-05T10:00:45Z</cp:lastPrinted>
  <dcterms:created xsi:type="dcterms:W3CDTF">2016-03-30T08:11:08Z</dcterms:created>
  <dcterms:modified xsi:type="dcterms:W3CDTF">2016-04-07T05:10:48Z</dcterms:modified>
</cp:coreProperties>
</file>