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59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6600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0B9F-B0BA-4C59-8025-AF3AC44046E1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17D0F1C-4679-4AE8-8F5D-EA76E0A11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17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0B9F-B0BA-4C59-8025-AF3AC44046E1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7D0F1C-4679-4AE8-8F5D-EA76E0A11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09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0B9F-B0BA-4C59-8025-AF3AC44046E1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7D0F1C-4679-4AE8-8F5D-EA76E0A11F4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12217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0B9F-B0BA-4C59-8025-AF3AC44046E1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7D0F1C-4679-4AE8-8F5D-EA76E0A11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667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0B9F-B0BA-4C59-8025-AF3AC44046E1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7D0F1C-4679-4AE8-8F5D-EA76E0A11F4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67697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0B9F-B0BA-4C59-8025-AF3AC44046E1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7D0F1C-4679-4AE8-8F5D-EA76E0A11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205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0B9F-B0BA-4C59-8025-AF3AC44046E1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D0F1C-4679-4AE8-8F5D-EA76E0A11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7054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0B9F-B0BA-4C59-8025-AF3AC44046E1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D0F1C-4679-4AE8-8F5D-EA76E0A11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562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0B9F-B0BA-4C59-8025-AF3AC44046E1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D0F1C-4679-4AE8-8F5D-EA76E0A11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365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0B9F-B0BA-4C59-8025-AF3AC44046E1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7D0F1C-4679-4AE8-8F5D-EA76E0A11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8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0B9F-B0BA-4C59-8025-AF3AC44046E1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17D0F1C-4679-4AE8-8F5D-EA76E0A11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867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0B9F-B0BA-4C59-8025-AF3AC44046E1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17D0F1C-4679-4AE8-8F5D-EA76E0A11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407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0B9F-B0BA-4C59-8025-AF3AC44046E1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D0F1C-4679-4AE8-8F5D-EA76E0A11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734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0B9F-B0BA-4C59-8025-AF3AC44046E1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D0F1C-4679-4AE8-8F5D-EA76E0A11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61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0B9F-B0BA-4C59-8025-AF3AC44046E1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D0F1C-4679-4AE8-8F5D-EA76E0A11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402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00B9F-B0BA-4C59-8025-AF3AC44046E1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7D0F1C-4679-4AE8-8F5D-EA76E0A11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258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00B9F-B0BA-4C59-8025-AF3AC44046E1}" type="datetimeFigureOut">
              <a:rPr lang="en-US" smtClean="0"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17D0F1C-4679-4AE8-8F5D-EA76E0A11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80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3101" y="847726"/>
            <a:ext cx="9561512" cy="1390650"/>
          </a:xfrm>
        </p:spPr>
        <p:txBody>
          <a:bodyPr>
            <a:normAutofit fontScale="90000"/>
          </a:bodyPr>
          <a:lstStyle/>
          <a:p>
            <a:pPr algn="ctr"/>
            <a:r>
              <a:rPr lang="th-TH" sz="80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โครงการผลิตครูเพื่อพัฒนาท้องถิ่น</a:t>
            </a:r>
            <a:endParaRPr lang="en-US" sz="80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95525" y="3257550"/>
            <a:ext cx="9170987" cy="3190875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th-TH" sz="40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โดย</a:t>
            </a:r>
          </a:p>
          <a:p>
            <a:pPr algn="ctr"/>
            <a:r>
              <a:rPr lang="th-TH" sz="40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นางสาววัฒนาพร  สุขพรต</a:t>
            </a:r>
          </a:p>
          <a:p>
            <a:pPr algn="ctr"/>
            <a:r>
              <a:rPr lang="th-TH" sz="40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ผู้อำนวยการสำนักนโยบายและแผนการอุดมศึกษา</a:t>
            </a:r>
          </a:p>
          <a:p>
            <a:pPr algn="ctr"/>
            <a:r>
              <a:rPr lang="th-TH" sz="40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ในการประชุมสภาคณบดีคณะครุศาสตร์ศึกษาศาสตร์แห่งประเทศไทย</a:t>
            </a:r>
          </a:p>
          <a:p>
            <a:pPr algn="ctr"/>
            <a:r>
              <a:rPr lang="th-TH" sz="40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วันที่ 7 เมษายน 2559</a:t>
            </a:r>
          </a:p>
          <a:p>
            <a:pPr algn="ctr"/>
            <a:r>
              <a:rPr lang="th-TH" sz="40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ณ คณะศึกษาศาสตร์ มหาวิทยาลัยเชียงใหม่</a:t>
            </a:r>
          </a:p>
          <a:p>
            <a:pPr algn="ctr"/>
            <a:endParaRPr lang="th-TH" sz="4000" b="1" dirty="0" smtClean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 algn="ctr"/>
            <a:endParaRPr lang="en-US" sz="40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4391025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1</a:t>
            </a:r>
            <a:endParaRPr lang="en-US" sz="3200" b="1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68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238250" y="190500"/>
            <a:ext cx="9220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FF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EucrosiaUPC" panose="02020603050405020304" pitchFamily="18" charset="-34"/>
                <a:cs typeface="EucrosiaUPC" panose="02020603050405020304" pitchFamily="18" charset="-34"/>
              </a:rPr>
              <a:t>หลักการ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6600FF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24589" y="1390905"/>
            <a:ext cx="9812038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11.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ค่าใช้จ่ายโครงการที่ขอรับการสนับสนุน</a:t>
            </a:r>
          </a:p>
          <a:p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- ทุน ป.ตรี ในประเทศ      อัตราเหมาจ่าย   100,000  บาท/คน/ปี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- ทุน ป.โท ในประเทศ      อัตราเหมาจ่าย    289,400  บาท/คน/ปี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- ทุน ป.โท ต่างประเทศ    อัตราเหมาจ่าย 1,547,500  บาท/คน/ปี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- งบพัฒนาศักยภาพและทักษะความเป็นครูในระหว่างเรียน และ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 ในช่วงแรกของการบรรจุเข้ารับราชการ  อัตรา 5,000 บาท/คน/ปี</a:t>
            </a:r>
          </a:p>
          <a:p>
            <a:pPr>
              <a:spcBef>
                <a:spcPts val="600"/>
              </a:spcBef>
            </a:pPr>
            <a:endParaRPr lang="th-TH" sz="3600" b="1" dirty="0" smtClean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>
              <a:spcBef>
                <a:spcPts val="600"/>
              </a:spcBef>
            </a:pP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</a:t>
            </a:r>
            <a:endParaRPr lang="th-TH" sz="3600" b="1" dirty="0">
              <a:latin typeface="EucrosiaUPC" panose="02020603050405020304" pitchFamily="18" charset="-34"/>
              <a:cs typeface="EucrosiaUPC" panose="02020603050405020304" pitchFamily="18" charset="-34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4610" y="4461048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10</a:t>
            </a:r>
            <a:endParaRPr lang="en-US" sz="2400" b="1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34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238250" y="276225"/>
            <a:ext cx="9220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FF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วัตถุประสงค์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6600FF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19275" y="1343025"/>
            <a:ext cx="1019175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dirty="0" smtClean="0"/>
              <a:t>1. ผลิตครูระบบจำกัดรับในสาขาและพื้นที่ที่ขาดแคลนและจำเป็นต่อการศึกษาขั้นพื้นฐาน</a:t>
            </a:r>
          </a:p>
          <a:p>
            <a:r>
              <a:rPr lang="th-TH" sz="3600" b="1" dirty="0" smtClean="0"/>
              <a:t>   และอาชีวศึกษาของประเทศ โดยมีงานวิจัยเป็นพื้นฐานรองรับการดำเนินงาน</a:t>
            </a:r>
          </a:p>
          <a:p>
            <a:pPr>
              <a:spcBef>
                <a:spcPts val="600"/>
              </a:spcBef>
            </a:pPr>
            <a:r>
              <a:rPr lang="th-TH" sz="3600" b="1" dirty="0" smtClean="0"/>
              <a:t>2. ผลิตครูที่มีความรู้ความสามารถ เชี่ยวชาญทางวิชาชีพ และมีอุดมการณ์ในวิชาชีพครู</a:t>
            </a:r>
          </a:p>
          <a:p>
            <a:r>
              <a:rPr lang="th-TH" sz="3600" b="1" dirty="0"/>
              <a:t> </a:t>
            </a:r>
            <a:r>
              <a:rPr lang="th-TH" sz="3600" b="1" dirty="0" smtClean="0"/>
              <a:t>  ด้วยหลักสูตรและกระบวนการที่เน้นการปฏิบัติและการฝึกอบรมที่เข้มข้น</a:t>
            </a:r>
          </a:p>
          <a:p>
            <a:pPr>
              <a:spcBef>
                <a:spcPts val="600"/>
              </a:spcBef>
            </a:pPr>
            <a:r>
              <a:rPr lang="th-TH" sz="3600" b="1" dirty="0" smtClean="0"/>
              <a:t>3. เพื่อพัฒนาสถานศึกษาสังกัด </a:t>
            </a:r>
            <a:r>
              <a:rPr lang="th-TH" sz="3600" b="1" dirty="0" err="1" smtClean="0"/>
              <a:t>สพฐ</a:t>
            </a:r>
            <a:r>
              <a:rPr lang="th-TH" sz="3600" b="1" dirty="0" smtClean="0"/>
              <a:t>. สอศ. กทม. และ </a:t>
            </a:r>
            <a:r>
              <a:rPr lang="th-TH" sz="3600" b="1" dirty="0" err="1" smtClean="0"/>
              <a:t>กศน</a:t>
            </a:r>
            <a:r>
              <a:rPr lang="th-TH" sz="3600" b="1" dirty="0" smtClean="0"/>
              <a:t>. โดยผ่านกระบวนการ</a:t>
            </a:r>
          </a:p>
          <a:p>
            <a:r>
              <a:rPr lang="th-TH" sz="3600" b="1" dirty="0"/>
              <a:t> </a:t>
            </a:r>
            <a:r>
              <a:rPr lang="th-TH" sz="3600" b="1" dirty="0" smtClean="0"/>
              <a:t>  ฝึกปฏิบัติการสอนวิชาชีพครูในลักษณะเครือข่ายระหว่างคณะครุศาสตร์/ศึกษาศาสตร์</a:t>
            </a:r>
          </a:p>
          <a:p>
            <a:r>
              <a:rPr lang="th-TH" sz="3600" b="1" dirty="0"/>
              <a:t> </a:t>
            </a:r>
            <a:r>
              <a:rPr lang="th-TH" sz="3600" b="1" dirty="0" smtClean="0"/>
              <a:t>  กับสถานศึกษา</a:t>
            </a:r>
          </a:p>
          <a:p>
            <a:endParaRPr lang="th-TH" sz="3600" b="1" dirty="0" smtClean="0"/>
          </a:p>
          <a:p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95182" y="4461048"/>
            <a:ext cx="593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11</a:t>
            </a:r>
            <a:endParaRPr lang="en-US" sz="2400" b="1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770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26140" y="-20343"/>
            <a:ext cx="18179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FF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เป้าหมาย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6600FF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5182" y="4461048"/>
            <a:ext cx="593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12</a:t>
            </a:r>
            <a:endParaRPr lang="en-US" sz="2400" b="1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329749"/>
              </p:ext>
            </p:extLst>
          </p:nvPr>
        </p:nvGraphicFramePr>
        <p:xfrm>
          <a:off x="1795849" y="766122"/>
          <a:ext cx="9621793" cy="58752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5798"/>
                <a:gridCol w="2132322"/>
                <a:gridCol w="2118346"/>
                <a:gridCol w="1138062"/>
                <a:gridCol w="1228589"/>
                <a:gridCol w="1978676"/>
              </a:tblGrid>
              <a:tr h="382774">
                <a:tc rowSpan="2"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ปี</a:t>
                      </a:r>
                      <a:r>
                        <a:rPr lang="th-TH" sz="2000" b="1" baseline="0" dirty="0" smtClean="0"/>
                        <a:t> พ.ศ.บรรจุ</a:t>
                      </a:r>
                      <a:endParaRPr lang="en-US" sz="2000" b="1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หน่วยงานผู้ใช้ครูจัดสรรอัตราการบรรจุ</a:t>
                      </a:r>
                      <a:endParaRPr lang="en-US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2410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 </a:t>
                      </a:r>
                      <a:r>
                        <a:rPr lang="th-TH" sz="2000" b="1" dirty="0" err="1" smtClean="0"/>
                        <a:t>สพฐ</a:t>
                      </a:r>
                      <a:r>
                        <a:rPr lang="th-TH" sz="2000" b="1" dirty="0" smtClean="0"/>
                        <a:t>. </a:t>
                      </a:r>
                    </a:p>
                    <a:p>
                      <a:pPr algn="ctr"/>
                      <a:r>
                        <a:rPr lang="th-TH" sz="2000" b="1" dirty="0" smtClean="0"/>
                        <a:t>(</a:t>
                      </a:r>
                      <a:r>
                        <a:rPr lang="th-TH" sz="2000" b="1" baseline="0" dirty="0" smtClean="0"/>
                        <a:t>ร้อยละ 25 ของอัตราเกษียณ)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สอศ.</a:t>
                      </a:r>
                    </a:p>
                    <a:p>
                      <a:pPr algn="ctr"/>
                      <a:r>
                        <a:rPr lang="th-TH" sz="2000" b="1" dirty="0" smtClean="0"/>
                        <a:t>(ร้อยละ 35 ของอัตราเกษียณ)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err="1" smtClean="0"/>
                        <a:t>กทม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err="1" smtClean="0"/>
                        <a:t>กศน</a:t>
                      </a:r>
                      <a:r>
                        <a:rPr lang="th-TH" sz="2000" b="1" dirty="0" smtClean="0"/>
                        <a:t>.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รวม</a:t>
                      </a:r>
                      <a:endParaRPr lang="en-US" sz="2000" b="1" dirty="0"/>
                    </a:p>
                  </a:txBody>
                  <a:tcPr/>
                </a:tc>
              </a:tr>
              <a:tr h="382774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 ต.ค.59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3,845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224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4,079</a:t>
                      </a:r>
                      <a:endParaRPr lang="en-US" sz="2000" b="1" dirty="0"/>
                    </a:p>
                  </a:txBody>
                  <a:tcPr/>
                </a:tc>
              </a:tr>
              <a:tr h="382774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ต.ค.60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4,830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245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5,185</a:t>
                      </a:r>
                      <a:endParaRPr lang="en-US" sz="2000" b="1" dirty="0"/>
                    </a:p>
                  </a:txBody>
                  <a:tcPr/>
                </a:tc>
              </a:tr>
              <a:tr h="382774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ต.ค.61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5,144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292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95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5,541</a:t>
                      </a:r>
                      <a:endParaRPr lang="en-US" sz="2000" b="1" dirty="0"/>
                    </a:p>
                  </a:txBody>
                  <a:tcPr/>
                </a:tc>
              </a:tr>
              <a:tr h="382774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ต.ค.62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5,493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337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1000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5,940</a:t>
                      </a:r>
                      <a:endParaRPr lang="en-US" sz="2000" b="1" dirty="0"/>
                    </a:p>
                  </a:txBody>
                  <a:tcPr/>
                </a:tc>
              </a:tr>
              <a:tr h="382774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ต.ค.63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5,504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369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95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5,978</a:t>
                      </a:r>
                      <a:endParaRPr lang="en-US" sz="2000" b="1" dirty="0"/>
                    </a:p>
                  </a:txBody>
                  <a:tcPr/>
                </a:tc>
              </a:tr>
              <a:tr h="382774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ต.ค.64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5,231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295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5,636</a:t>
                      </a:r>
                      <a:endParaRPr lang="en-US" sz="2000" b="1" dirty="0"/>
                    </a:p>
                  </a:txBody>
                  <a:tcPr/>
                </a:tc>
              </a:tr>
              <a:tr h="382774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ต.ค.65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4,574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250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105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4,939</a:t>
                      </a:r>
                      <a:endParaRPr lang="en-US" sz="2000" b="1" dirty="0"/>
                    </a:p>
                  </a:txBody>
                  <a:tcPr/>
                </a:tc>
              </a:tr>
              <a:tr h="382774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ต.ค.66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4,091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191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4,292</a:t>
                      </a:r>
                      <a:endParaRPr lang="en-US" sz="2000" b="1" dirty="0"/>
                    </a:p>
                  </a:txBody>
                  <a:tcPr/>
                </a:tc>
              </a:tr>
              <a:tr h="382774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ต.ค.67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3,555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138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3,703</a:t>
                      </a:r>
                      <a:endParaRPr lang="en-US" sz="2000" b="1" dirty="0"/>
                    </a:p>
                  </a:txBody>
                  <a:tcPr/>
                </a:tc>
              </a:tr>
              <a:tr h="382774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ต.ค.68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2,959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112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3,081</a:t>
                      </a:r>
                      <a:endParaRPr lang="en-US" sz="2000" b="1" dirty="0"/>
                    </a:p>
                  </a:txBody>
                  <a:tcPr/>
                </a:tc>
              </a:tr>
              <a:tr h="382774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รวม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45,226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2,453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595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48,374</a:t>
                      </a:r>
                      <a:endParaRPr lang="en-US" sz="2000" b="1" dirty="0"/>
                    </a:p>
                  </a:txBody>
                  <a:tcPr/>
                </a:tc>
              </a:tr>
              <a:tr h="382774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ร้อยละ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93.49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5.07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1.22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0.002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100</a:t>
                      </a:r>
                      <a:endParaRPr lang="en-US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493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26139" y="-20343"/>
            <a:ext cx="63240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FF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กลุ่มเป้าหมายการคัดเลือก</a:t>
            </a:r>
            <a:endParaRPr lang="en-US" sz="4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6600FF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5182" y="4461048"/>
            <a:ext cx="593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13</a:t>
            </a:r>
            <a:endParaRPr lang="en-US" sz="2400" b="1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755582"/>
              </p:ext>
            </p:extLst>
          </p:nvPr>
        </p:nvGraphicFramePr>
        <p:xfrm>
          <a:off x="1787612" y="749098"/>
          <a:ext cx="9819503" cy="6044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6107"/>
                <a:gridCol w="617838"/>
                <a:gridCol w="980302"/>
                <a:gridCol w="996779"/>
                <a:gridCol w="1013254"/>
                <a:gridCol w="873211"/>
                <a:gridCol w="807307"/>
                <a:gridCol w="803649"/>
                <a:gridCol w="1091056"/>
              </a:tblGrid>
              <a:tr h="371248">
                <a:tc rowSpan="2"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เป้าหมาย</a:t>
                      </a:r>
                      <a:endParaRPr lang="en-US" sz="2200" b="1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ปีที่เริ่มศึกษา</a:t>
                      </a:r>
                      <a:endParaRPr lang="en-US" sz="22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ปีที่สำเร็จการศึกษา</a:t>
                      </a:r>
                      <a:endParaRPr lang="en-US" sz="22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ปี พ.ศ.บรรจุ</a:t>
                      </a:r>
                      <a:endParaRPr lang="en-US" sz="2200" b="1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อัตราที่บรรจุ</a:t>
                      </a:r>
                      <a:endParaRPr lang="en-US" sz="2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03376">
                <a:tc vMerge="1"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err="1" smtClean="0"/>
                        <a:t>สพฐ</a:t>
                      </a:r>
                      <a:r>
                        <a:rPr lang="th-TH" sz="2200" b="1" dirty="0" smtClean="0"/>
                        <a:t>.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สอศ.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กทม.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err="1" smtClean="0"/>
                        <a:t>กศน</a:t>
                      </a:r>
                      <a:r>
                        <a:rPr lang="th-TH" sz="2200" b="1" dirty="0" smtClean="0"/>
                        <a:t>.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รวม</a:t>
                      </a:r>
                      <a:endParaRPr lang="en-US" sz="2200" b="1" dirty="0"/>
                    </a:p>
                  </a:txBody>
                  <a:tcPr/>
                </a:tc>
              </a:tr>
              <a:tr h="494709">
                <a:tc>
                  <a:txBody>
                    <a:bodyPr/>
                    <a:lstStyle/>
                    <a:p>
                      <a:r>
                        <a:rPr lang="th-TH" sz="2200" b="1" dirty="0" smtClean="0"/>
                        <a:t>1.</a:t>
                      </a:r>
                      <a:r>
                        <a:rPr lang="th-TH" sz="2200" b="1" baseline="0" dirty="0" smtClean="0"/>
                        <a:t> </a:t>
                      </a:r>
                      <a:r>
                        <a:rPr lang="th-TH" sz="2200" b="1" baseline="0" dirty="0" err="1" smtClean="0"/>
                        <a:t>นศ</a:t>
                      </a:r>
                      <a:r>
                        <a:rPr lang="th-TH" sz="2200" b="1" baseline="0" dirty="0" smtClean="0"/>
                        <a:t>.ชั้นปีที่ 5 ปีการศึกษา 2558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2554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ก.ค.59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ต.ค.59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3,845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224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4,079</a:t>
                      </a:r>
                      <a:endParaRPr lang="en-US" sz="2000" b="1" dirty="0"/>
                    </a:p>
                  </a:txBody>
                  <a:tcPr/>
                </a:tc>
              </a:tr>
              <a:tr h="494709">
                <a:tc>
                  <a:txBody>
                    <a:bodyPr/>
                    <a:lstStyle/>
                    <a:p>
                      <a:r>
                        <a:rPr lang="th-TH" sz="2200" b="1" dirty="0" smtClean="0"/>
                        <a:t>2. </a:t>
                      </a:r>
                      <a:r>
                        <a:rPr lang="th-TH" sz="2200" b="1" dirty="0" err="1" smtClean="0"/>
                        <a:t>นศ</a:t>
                      </a:r>
                      <a:r>
                        <a:rPr lang="th-TH" sz="2200" b="1" dirty="0" smtClean="0"/>
                        <a:t>.ชั้นปีที่ 4 ปีการศึกษา 2558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2555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ก.ค.60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ต.ค.60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4,830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245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5,185</a:t>
                      </a:r>
                      <a:endParaRPr lang="en-US" sz="2000" b="1" dirty="0"/>
                    </a:p>
                  </a:txBody>
                  <a:tcPr/>
                </a:tc>
              </a:tr>
              <a:tr h="494709">
                <a:tc>
                  <a:txBody>
                    <a:bodyPr/>
                    <a:lstStyle/>
                    <a:p>
                      <a:r>
                        <a:rPr lang="th-TH" sz="2200" b="1" dirty="0" smtClean="0"/>
                        <a:t>3. </a:t>
                      </a:r>
                      <a:r>
                        <a:rPr lang="th-TH" sz="2200" b="1" dirty="0" err="1" smtClean="0"/>
                        <a:t>นศ</a:t>
                      </a:r>
                      <a:r>
                        <a:rPr lang="th-TH" sz="2200" b="1" dirty="0" smtClean="0"/>
                        <a:t>.ชั้นปีที่ 3 ปีการศึกษา</a:t>
                      </a:r>
                      <a:r>
                        <a:rPr lang="th-TH" sz="2200" b="1" baseline="0" dirty="0" smtClean="0"/>
                        <a:t> 2558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2556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ก.ค.61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ต.ค.61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5,144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292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95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5,541</a:t>
                      </a:r>
                      <a:endParaRPr lang="en-US" sz="2000" b="1" dirty="0"/>
                    </a:p>
                  </a:txBody>
                  <a:tcPr/>
                </a:tc>
              </a:tr>
              <a:tr h="494709">
                <a:tc>
                  <a:txBody>
                    <a:bodyPr/>
                    <a:lstStyle/>
                    <a:p>
                      <a:r>
                        <a:rPr lang="th-TH" sz="2200" b="1" dirty="0" smtClean="0"/>
                        <a:t>4. </a:t>
                      </a:r>
                      <a:r>
                        <a:rPr lang="th-TH" sz="2200" b="1" dirty="0" err="1" smtClean="0"/>
                        <a:t>นศ</a:t>
                      </a:r>
                      <a:r>
                        <a:rPr lang="th-TH" sz="2200" b="1" dirty="0" smtClean="0"/>
                        <a:t>.ชั้นปีที่</a:t>
                      </a:r>
                      <a:r>
                        <a:rPr lang="th-TH" sz="2200" b="1" baseline="0" dirty="0" smtClean="0"/>
                        <a:t> 2 ปีการศึกษา 2558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2557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ก.ค.62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ต.ค.62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5,493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337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1000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5,940</a:t>
                      </a:r>
                      <a:endParaRPr lang="en-US" sz="2000" b="1" dirty="0"/>
                    </a:p>
                  </a:txBody>
                  <a:tcPr/>
                </a:tc>
              </a:tr>
              <a:tr h="494709">
                <a:tc>
                  <a:txBody>
                    <a:bodyPr/>
                    <a:lstStyle/>
                    <a:p>
                      <a:r>
                        <a:rPr lang="th-TH" sz="2200" b="1" dirty="0" smtClean="0"/>
                        <a:t>5. </a:t>
                      </a:r>
                      <a:r>
                        <a:rPr lang="th-TH" sz="2200" b="1" dirty="0" err="1" smtClean="0"/>
                        <a:t>นศ</a:t>
                      </a:r>
                      <a:r>
                        <a:rPr lang="th-TH" sz="2200" b="1" dirty="0" smtClean="0"/>
                        <a:t>.ชั้นปีที่ 1 ปีการศึกษา</a:t>
                      </a:r>
                      <a:r>
                        <a:rPr lang="th-TH" sz="2200" b="1" baseline="0" dirty="0" smtClean="0"/>
                        <a:t> 2558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2558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ก.ค.63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ต.ค.63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5,504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369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95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5,978</a:t>
                      </a:r>
                      <a:endParaRPr lang="en-US" sz="2000" b="1" dirty="0"/>
                    </a:p>
                  </a:txBody>
                  <a:tcPr/>
                </a:tc>
              </a:tr>
              <a:tr h="494709">
                <a:tc>
                  <a:txBody>
                    <a:bodyPr/>
                    <a:lstStyle/>
                    <a:p>
                      <a:r>
                        <a:rPr lang="th-TH" sz="2200" b="1" dirty="0" smtClean="0"/>
                        <a:t>6. ผู้สำเร็จการ ม.6/</a:t>
                      </a:r>
                      <a:r>
                        <a:rPr lang="th-TH" sz="2200" b="1" dirty="0" err="1" smtClean="0"/>
                        <a:t>ปวช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2559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ก.ค.64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ต.ค.64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5,231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295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5,636</a:t>
                      </a:r>
                      <a:endParaRPr lang="en-US" sz="2000" b="1" dirty="0"/>
                    </a:p>
                  </a:txBody>
                  <a:tcPr/>
                </a:tc>
              </a:tr>
              <a:tr h="49470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200" b="1" dirty="0" smtClean="0"/>
                        <a:t>7. ผู้สำเร็จการ ม.6/</a:t>
                      </a:r>
                      <a:r>
                        <a:rPr lang="th-TH" sz="2200" b="1" dirty="0" err="1" smtClean="0"/>
                        <a:t>ปวช</a:t>
                      </a:r>
                      <a:endParaRPr lang="en-US" sz="2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2560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ก.ค.65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ต.ค.65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4,574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250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105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4,939</a:t>
                      </a:r>
                      <a:endParaRPr lang="en-US" sz="2000" b="1" dirty="0"/>
                    </a:p>
                  </a:txBody>
                  <a:tcPr/>
                </a:tc>
              </a:tr>
              <a:tr h="49470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200" b="1" dirty="0" smtClean="0"/>
                        <a:t>8. ผู้สำเร็จการ ม.6/</a:t>
                      </a:r>
                      <a:r>
                        <a:rPr lang="th-TH" sz="2200" b="1" dirty="0" err="1" smtClean="0"/>
                        <a:t>ปวช</a:t>
                      </a:r>
                      <a:endParaRPr lang="en-US" sz="2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2561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ก.ค.66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ต.ค.66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4,091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191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4,292</a:t>
                      </a:r>
                      <a:endParaRPr lang="en-US" sz="2000" b="1" dirty="0"/>
                    </a:p>
                  </a:txBody>
                  <a:tcPr/>
                </a:tc>
              </a:tr>
              <a:tr h="49470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200" b="1" dirty="0" smtClean="0"/>
                        <a:t>9. ผู้สำเร็จการ ม.6/</a:t>
                      </a:r>
                      <a:r>
                        <a:rPr lang="th-TH" sz="2200" b="1" dirty="0" err="1" smtClean="0"/>
                        <a:t>ปวช</a:t>
                      </a:r>
                      <a:endParaRPr lang="en-US" sz="2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2562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ก.ค.67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ต.ค.67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3,555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138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3,703</a:t>
                      </a:r>
                      <a:endParaRPr lang="en-US" sz="2000" b="1" dirty="0"/>
                    </a:p>
                  </a:txBody>
                  <a:tcPr/>
                </a:tc>
              </a:tr>
              <a:tr h="49470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200" b="1" dirty="0" smtClean="0"/>
                        <a:t>10. ผู้สำเร็จการ ม.6/</a:t>
                      </a:r>
                      <a:r>
                        <a:rPr lang="th-TH" sz="2200" b="1" dirty="0" err="1" smtClean="0"/>
                        <a:t>ปวช</a:t>
                      </a:r>
                      <a:endParaRPr lang="en-US" sz="2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2563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ก.ค.68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ต.ค.68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2,959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112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3,081</a:t>
                      </a:r>
                      <a:endParaRPr lang="en-US" sz="2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100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26139" y="-20343"/>
            <a:ext cx="63240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FF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เป้าหมายการให้ทุนการศึกษา ป.ตรี</a:t>
            </a:r>
            <a:endParaRPr lang="en-US" sz="4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6600FF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5182" y="4461048"/>
            <a:ext cx="593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14</a:t>
            </a:r>
            <a:endParaRPr lang="en-US" sz="2400" b="1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28154"/>
              </p:ext>
            </p:extLst>
          </p:nvPr>
        </p:nvGraphicFramePr>
        <p:xfrm>
          <a:off x="1820558" y="1353980"/>
          <a:ext cx="10264353" cy="3867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134"/>
                <a:gridCol w="766119"/>
                <a:gridCol w="807308"/>
                <a:gridCol w="906162"/>
                <a:gridCol w="766119"/>
                <a:gridCol w="757881"/>
                <a:gridCol w="815546"/>
                <a:gridCol w="749643"/>
                <a:gridCol w="885195"/>
                <a:gridCol w="811800"/>
                <a:gridCol w="1054446"/>
              </a:tblGrid>
              <a:tr h="499535">
                <a:tc rowSpan="2"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เป้าหมาย</a:t>
                      </a:r>
                      <a:endParaRPr 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ปีที่เริ่มศึกษา</a:t>
                      </a:r>
                      <a:endParaRPr 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ระยะเวลาเข้าร่วมโครงการ</a:t>
                      </a:r>
                      <a:endParaRPr 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ปีที่สำเร็จการศึกษา</a:t>
                      </a:r>
                      <a:endParaRPr lang="en-US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ปี พ.ศ. บรรจุ</a:t>
                      </a:r>
                      <a:endParaRPr lang="en-US" dirty="0"/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อัตราที่บรรจุ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ร้อยละ5 </a:t>
                      </a:r>
                    </a:p>
                    <a:p>
                      <a:pPr algn="ctr"/>
                      <a:r>
                        <a:rPr lang="th-TH" dirty="0" smtClean="0"/>
                        <a:t>ที่จัดสรรทุนการศึกษา</a:t>
                      </a:r>
                      <a:endParaRPr lang="en-US" dirty="0"/>
                    </a:p>
                  </a:txBody>
                  <a:tcPr anchor="ctr"/>
                </a:tc>
              </a:tr>
              <a:tr h="44484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err="1" smtClean="0"/>
                        <a:t>สพฐ</a:t>
                      </a:r>
                      <a:r>
                        <a:rPr lang="th-TH" b="1" dirty="0" smtClean="0"/>
                        <a:t>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สอศ.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กทม.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err="1" smtClean="0"/>
                        <a:t>กศน</a:t>
                      </a:r>
                      <a:r>
                        <a:rPr lang="th-TH" b="1" dirty="0" smtClean="0"/>
                        <a:t>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 smtClean="0"/>
                        <a:t>รวม</a:t>
                      </a:r>
                      <a:endParaRPr lang="en-US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447637">
                <a:tc>
                  <a:txBody>
                    <a:bodyPr/>
                    <a:lstStyle/>
                    <a:p>
                      <a:r>
                        <a:rPr lang="th-TH" sz="2200" b="1" dirty="0" smtClean="0"/>
                        <a:t>1. ผู้สำเร็จการ ม.6/</a:t>
                      </a:r>
                      <a:r>
                        <a:rPr lang="th-TH" sz="2200" b="1" dirty="0" err="1" smtClean="0"/>
                        <a:t>ปวช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2559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5 ปี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ก.ค.64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ต.ค.64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5,231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295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5,636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>
                          <a:solidFill>
                            <a:srgbClr val="0000CC"/>
                          </a:solidFill>
                        </a:rPr>
                        <a:t>281</a:t>
                      </a:r>
                      <a:endParaRPr lang="en-US" sz="22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</a:tr>
              <a:tr h="46955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200" b="1" dirty="0" smtClean="0"/>
                        <a:t>2. ผู้สำเร็จการ ม.6/</a:t>
                      </a:r>
                      <a:r>
                        <a:rPr lang="th-TH" sz="2200" b="1" dirty="0" err="1" smtClean="0"/>
                        <a:t>ปวช</a:t>
                      </a:r>
                      <a:endParaRPr lang="en-US" sz="2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2560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5 ปี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ก.ค.65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ต.ค.65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4,574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250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105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4,939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>
                          <a:solidFill>
                            <a:srgbClr val="0000CC"/>
                          </a:solidFill>
                        </a:rPr>
                        <a:t>246</a:t>
                      </a:r>
                      <a:endParaRPr lang="en-US" sz="22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</a:tr>
              <a:tr h="46131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200" b="1" dirty="0" smtClean="0"/>
                        <a:t>3. ผู้สำเร็จการ ม.6/</a:t>
                      </a:r>
                      <a:r>
                        <a:rPr lang="th-TH" sz="2200" b="1" dirty="0" err="1" smtClean="0"/>
                        <a:t>ปวช</a:t>
                      </a:r>
                      <a:endParaRPr lang="en-US" sz="2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2561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5 ปี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ก.ค.66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ต.ค.66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4,091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191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4,292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>
                          <a:solidFill>
                            <a:srgbClr val="0000CC"/>
                          </a:solidFill>
                        </a:rPr>
                        <a:t>214</a:t>
                      </a:r>
                      <a:endParaRPr lang="en-US" sz="22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</a:tr>
              <a:tr h="44484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200" b="1" dirty="0" smtClean="0"/>
                        <a:t>4. ผู้สำเร็จการ ม.6/</a:t>
                      </a:r>
                      <a:r>
                        <a:rPr lang="th-TH" sz="2200" b="1" dirty="0" err="1" smtClean="0"/>
                        <a:t>ปวช</a:t>
                      </a:r>
                      <a:endParaRPr lang="en-US" sz="2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2562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5 ปี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ก.ค.67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ต.ค.67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3,555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138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3,703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>
                          <a:solidFill>
                            <a:srgbClr val="0000CC"/>
                          </a:solidFill>
                        </a:rPr>
                        <a:t>185</a:t>
                      </a:r>
                      <a:endParaRPr lang="en-US" sz="22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</a:tr>
              <a:tr h="47779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200" b="1" dirty="0" smtClean="0"/>
                        <a:t>5. ผู้สำเร็จการ ม.6/</a:t>
                      </a:r>
                      <a:r>
                        <a:rPr lang="th-TH" sz="2200" b="1" dirty="0" err="1" smtClean="0"/>
                        <a:t>ปวช</a:t>
                      </a:r>
                      <a:endParaRPr lang="en-US" sz="22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2563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5 ปี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ก.ค.68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ต.ค.68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2,959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112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10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3,081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>
                          <a:solidFill>
                            <a:srgbClr val="0000CC"/>
                          </a:solidFill>
                        </a:rPr>
                        <a:t>154</a:t>
                      </a:r>
                      <a:endParaRPr lang="en-US" sz="22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</a:tr>
              <a:tr h="621585">
                <a:tc gridSpan="5">
                  <a:txBody>
                    <a:bodyPr/>
                    <a:lstStyle/>
                    <a:p>
                      <a:pPr algn="ctr"/>
                      <a:r>
                        <a:rPr lang="th-TH" sz="2200" b="1" i="0" dirty="0" smtClean="0"/>
                        <a:t>รวม 5</a:t>
                      </a:r>
                      <a:r>
                        <a:rPr lang="th-TH" sz="2200" b="1" i="0" baseline="0" dirty="0" smtClean="0"/>
                        <a:t> รุ่น</a:t>
                      </a:r>
                      <a:endParaRPr lang="en-US" sz="2200" b="1" i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20,410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986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205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80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/>
                        <a:t>21,651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200" b="1" dirty="0" smtClean="0">
                          <a:solidFill>
                            <a:srgbClr val="0000CC"/>
                          </a:solidFill>
                        </a:rPr>
                        <a:t>1,080</a:t>
                      </a:r>
                      <a:endParaRPr lang="en-US" sz="2200" b="1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741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26139" y="-20343"/>
            <a:ext cx="63240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FF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เป้าหมายการให้ทุน ป.โท</a:t>
            </a:r>
            <a:endParaRPr lang="en-US" sz="4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6600FF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5182" y="4461048"/>
            <a:ext cx="5936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15</a:t>
            </a:r>
            <a:endParaRPr lang="en-US" sz="2400" b="1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430211"/>
              </p:ext>
            </p:extLst>
          </p:nvPr>
        </p:nvGraphicFramePr>
        <p:xfrm>
          <a:off x="2032000" y="719667"/>
          <a:ext cx="9146745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9349"/>
                <a:gridCol w="1829349"/>
                <a:gridCol w="1829349"/>
                <a:gridCol w="1829349"/>
                <a:gridCol w="1829349"/>
              </a:tblGrid>
              <a:tr h="447149">
                <a:tc rowSpan="2"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ปี พ.ศ.บรรจุ</a:t>
                      </a:r>
                      <a:endParaRPr lang="en-US" sz="2400" b="1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ปีที่ศึกษาต่อ</a:t>
                      </a:r>
                      <a:endParaRPr lang="en-US" sz="2400" b="1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ประเภททุน</a:t>
                      </a:r>
                      <a:endParaRPr lang="en-US" sz="2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</a:tr>
              <a:tr h="447149">
                <a:tc v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ทุนในประเทศ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ทุนต่างประเทศ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รวม</a:t>
                      </a:r>
                      <a:endParaRPr lang="en-US" sz="2400" b="1" dirty="0"/>
                    </a:p>
                  </a:txBody>
                  <a:tcPr anchor="ctr"/>
                </a:tc>
              </a:tr>
              <a:tr h="447149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ต.ค.59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ต.ค.62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100</a:t>
                      </a:r>
                      <a:endParaRPr lang="en-US" sz="2400" b="1" dirty="0"/>
                    </a:p>
                  </a:txBody>
                  <a:tcPr/>
                </a:tc>
              </a:tr>
              <a:tr h="447149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ต.ค.60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ต.ค.63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100</a:t>
                      </a:r>
                      <a:endParaRPr lang="en-US" sz="2400" b="1" dirty="0"/>
                    </a:p>
                  </a:txBody>
                  <a:tcPr/>
                </a:tc>
              </a:tr>
              <a:tr h="447149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ต.ค.61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ต.ค.64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100</a:t>
                      </a:r>
                      <a:endParaRPr lang="en-US" sz="2400" b="1" dirty="0"/>
                    </a:p>
                  </a:txBody>
                  <a:tcPr/>
                </a:tc>
              </a:tr>
              <a:tr h="447149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ต.ค.62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ต.ค.65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100</a:t>
                      </a:r>
                      <a:endParaRPr lang="en-US" sz="2400" b="1" dirty="0"/>
                    </a:p>
                  </a:txBody>
                  <a:tcPr/>
                </a:tc>
              </a:tr>
              <a:tr h="447149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ต.ค.63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ต.ค.66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100</a:t>
                      </a:r>
                      <a:endParaRPr lang="en-US" sz="2400" b="1" dirty="0"/>
                    </a:p>
                  </a:txBody>
                  <a:tcPr/>
                </a:tc>
              </a:tr>
              <a:tr h="447149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ต.ค.64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ต.ค.67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100</a:t>
                      </a:r>
                      <a:endParaRPr lang="en-US" sz="2400" b="1" dirty="0"/>
                    </a:p>
                  </a:txBody>
                  <a:tcPr/>
                </a:tc>
              </a:tr>
              <a:tr h="447149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ต.ค.65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ต.ค.68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100</a:t>
                      </a:r>
                      <a:endParaRPr lang="en-US" sz="2400" b="1" dirty="0"/>
                    </a:p>
                  </a:txBody>
                  <a:tcPr/>
                </a:tc>
              </a:tr>
              <a:tr h="447149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ต.ค.66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ต.ค.69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100</a:t>
                      </a:r>
                      <a:endParaRPr lang="en-US" sz="2400" b="1" dirty="0"/>
                    </a:p>
                  </a:txBody>
                  <a:tcPr/>
                </a:tc>
              </a:tr>
              <a:tr h="447149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ต.ค.67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ต.ค.70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100</a:t>
                      </a:r>
                      <a:endParaRPr lang="en-US" sz="2400" b="1" dirty="0"/>
                    </a:p>
                  </a:txBody>
                  <a:tcPr/>
                </a:tc>
              </a:tr>
              <a:tr h="447149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ต.ค.68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ต.ค.71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100</a:t>
                      </a:r>
                      <a:endParaRPr lang="en-US" sz="2400" b="1" dirty="0"/>
                    </a:p>
                  </a:txBody>
                  <a:tcPr/>
                </a:tc>
              </a:tr>
              <a:tr h="447149">
                <a:tc gridSpan="2"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รวม 10 รุ่น</a:t>
                      </a:r>
                      <a:endParaRPr lang="en-US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500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1,000</a:t>
                      </a:r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43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238250" y="190500"/>
            <a:ext cx="9220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FF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EucrosiaUPC" panose="02020603050405020304" pitchFamily="18" charset="-34"/>
                <a:cs typeface="EucrosiaUPC" panose="02020603050405020304" pitchFamily="18" charset="-34"/>
              </a:rPr>
              <a:t>การบริหารโครงการ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6600FF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24588" y="1390905"/>
            <a:ext cx="9952081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รูปแบบคณะอนุกรรมการ จำนวน 2 ชุด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1. คณะอนุกรรมการบริหารโครงการ 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 เลขาธิการ </a:t>
            </a:r>
            <a:r>
              <a:rPr lang="th-TH" sz="3600" b="1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กกอ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. เป็นประธาน  รองเลขาธิการ </a:t>
            </a:r>
            <a:r>
              <a:rPr lang="th-TH" sz="3600" b="1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กกอ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. เป็นรองประธาน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 ผู้ทรงคุณวุฒิ และผู้แทนหน่วยงานที่เกี่ยวข้อง 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 </a:t>
            </a:r>
            <a:r>
              <a:rPr lang="th-TH" sz="3600" b="1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สนผ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. </a:t>
            </a:r>
            <a:r>
              <a:rPr lang="th-TH" sz="3600" b="1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สกอ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. เป็นฝ่ายเลขานุการ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2. คณะอนุกรรมการคัดเลือกสถาบันฝ่ายผลิตและผู้เข้าร่วมโครงการ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 ผู้ทรงคุณวุฒิ เป็นประธาน ผู้ทรงคุณวุฒิ ผู้แทนหน่วยงานที่เกี่ยวข้อง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 </a:t>
            </a:r>
            <a:r>
              <a:rPr lang="th-TH" sz="3600" b="1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สนผ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. </a:t>
            </a:r>
            <a:r>
              <a:rPr lang="th-TH" sz="3600" b="1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สกอ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. เป็นฝ่ายเลขานุการ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</a:t>
            </a:r>
          </a:p>
          <a:p>
            <a:endParaRPr lang="th-TH" sz="3600" b="1" dirty="0" smtClean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>
              <a:spcBef>
                <a:spcPts val="600"/>
              </a:spcBef>
            </a:pPr>
            <a:endParaRPr lang="th-TH" sz="3600" b="1" dirty="0" smtClean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>
              <a:spcBef>
                <a:spcPts val="600"/>
              </a:spcBef>
            </a:pP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</a:t>
            </a:r>
            <a:endParaRPr lang="th-TH" sz="3600" b="1" dirty="0">
              <a:latin typeface="EucrosiaUPC" panose="02020603050405020304" pitchFamily="18" charset="-34"/>
              <a:cs typeface="EucrosiaUPC" panose="02020603050405020304" pitchFamily="18" charset="-34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4610" y="4461048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16</a:t>
            </a:r>
            <a:endParaRPr lang="en-US" sz="2400" b="1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85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238250" y="190500"/>
            <a:ext cx="9220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FF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EucrosiaUPC" panose="02020603050405020304" pitchFamily="18" charset="-34"/>
                <a:cs typeface="EucrosiaUPC" panose="02020603050405020304" pitchFamily="18" charset="-34"/>
              </a:rPr>
              <a:t>การเตรียมการดำเนินงาน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6600FF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24589" y="1390905"/>
            <a:ext cx="981203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แต่งตั้งคณะกรรมการบริหาร 2 ชุด ในเดือนเมษายน </a:t>
            </a:r>
          </a:p>
          <a:p>
            <a:pPr marL="742950" indent="-742950">
              <a:buAutoNum type="arabicPeriod"/>
            </a:pP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ขอความอนุเคราะห์ข้อมูลของหน่วยงานที่เกี่ยวข้อง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- สถาบันฝ่ายผลิต ข้อมูลนักศึกษา จำนวนที่ผลิตในแต่ละสาขาวิชา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                       และจำนวนนักศึกษาที่มีผลการเรียน 3.00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- สมอ. </a:t>
            </a:r>
            <a:r>
              <a:rPr lang="th-TH" sz="3600" b="1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สกอ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. ข้อมูล </a:t>
            </a:r>
            <a:r>
              <a:rPr lang="en-US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IQA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รายหลักสูตร ใน </a:t>
            </a:r>
            <a:r>
              <a:rPr lang="en-US" sz="3600" b="1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Che</a:t>
            </a:r>
            <a:r>
              <a:rPr lang="en-US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en-US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online</a:t>
            </a:r>
          </a:p>
          <a:p>
            <a:r>
              <a:rPr lang="en-US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en-US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- </a:t>
            </a:r>
            <a:r>
              <a:rPr lang="th-TH" sz="3600" b="1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กค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ศ. พื้นที่พิเศษ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- คุรุสภา การรับรองหลักสูตร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- </a:t>
            </a:r>
            <a:r>
              <a:rPr lang="th-TH" sz="3600" b="1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สทศ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. การจัดสอบและการใช้คะแนน </a:t>
            </a:r>
            <a:r>
              <a:rPr lang="en-US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O-net , GAT , PA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4610" y="4461048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17</a:t>
            </a:r>
            <a:endParaRPr lang="en-US" sz="2400" b="1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2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289476" y="1829835"/>
            <a:ext cx="606871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3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ถาม-ตอบ</a:t>
            </a:r>
            <a:endParaRPr lang="en-US" sz="13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4610" y="4461048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18</a:t>
            </a:r>
            <a:endParaRPr lang="en-US" sz="2400" b="1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8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>
            <a:off x="7439025" y="3889950"/>
            <a:ext cx="1844612" cy="16859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628745" y="3872984"/>
            <a:ext cx="2102192" cy="17028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800225" y="3866556"/>
            <a:ext cx="2164073" cy="1709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4391025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2</a:t>
            </a:r>
            <a:endParaRPr lang="en-US" sz="3200" b="1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2605" y="557084"/>
            <a:ext cx="4324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EucrosiaUPC" panose="02020603050405020304" pitchFamily="18" charset="-34"/>
                <a:cs typeface="EucrosiaUPC" panose="02020603050405020304" pitchFamily="18" charset="-34"/>
              </a:rPr>
              <a:t>ปัญหาการผลิตครู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83798" y="381000"/>
            <a:ext cx="6622452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th-TH" sz="3200" b="1" dirty="0" smtClean="0">
                <a:ln/>
                <a:solidFill>
                  <a:schemeClr val="accent3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คนเก่งไม่นิยมมาเรียนครู</a:t>
            </a:r>
          </a:p>
          <a:p>
            <a:r>
              <a:rPr lang="th-TH" sz="3200" b="1" dirty="0" smtClean="0">
                <a:ln/>
                <a:solidFill>
                  <a:schemeClr val="accent3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ขาดแคลนครูในสาขาขาดแคลน</a:t>
            </a:r>
          </a:p>
          <a:p>
            <a:r>
              <a:rPr lang="th-TH" sz="3200" b="1" dirty="0" smtClean="0">
                <a:ln/>
                <a:solidFill>
                  <a:schemeClr val="accent3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ขาดแคลนครูโดยเฉพาะพื้นที่ห่างไกล ชายขอบ ห่างไกล</a:t>
            </a:r>
            <a:endParaRPr lang="en-US" sz="3200" b="1" dirty="0">
              <a:ln/>
              <a:solidFill>
                <a:schemeClr val="accent3"/>
              </a:solidFill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4282129" y="723900"/>
            <a:ext cx="828675" cy="28575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331427" y="1034364"/>
            <a:ext cx="779377" cy="13146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282129" y="1009650"/>
            <a:ext cx="828675" cy="67910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524125" y="2743200"/>
            <a:ext cx="9220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FF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EucrosiaUPC" panose="02020603050405020304" pitchFamily="18" charset="-34"/>
                <a:cs typeface="EucrosiaUPC" panose="02020603050405020304" pitchFamily="18" charset="-34"/>
              </a:rPr>
              <a:t>โครงการผลิตครูเพื่อพัฒนาท้องถิ่น (</a:t>
            </a:r>
            <a:r>
              <a:rPr lang="th-TH" sz="5400" b="1" dirty="0" err="1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FF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EucrosiaUPC" panose="02020603050405020304" pitchFamily="18" charset="-34"/>
                <a:cs typeface="EucrosiaUPC" panose="02020603050405020304" pitchFamily="18" charset="-34"/>
              </a:rPr>
              <a:t>คพท</a:t>
            </a:r>
            <a:r>
              <a:rPr lang="th-TH" sz="5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FF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EucrosiaUPC" panose="02020603050405020304" pitchFamily="18" charset="-34"/>
                <a:cs typeface="EucrosiaUPC" panose="02020603050405020304" pitchFamily="18" charset="-34"/>
              </a:rPr>
              <a:t>.)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6600FF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28775" y="4142604"/>
            <a:ext cx="24669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คัดเลือก </a:t>
            </a:r>
            <a:r>
              <a:rPr lang="th-TH" sz="2200" b="1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นร</a:t>
            </a:r>
            <a:r>
              <a:rPr lang="th-TH" sz="2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./</a:t>
            </a:r>
            <a:r>
              <a:rPr lang="th-TH" sz="2200" b="1" dirty="0" err="1" smtClean="0">
                <a:latin typeface="EucrosiaUPC" panose="02020603050405020304" pitchFamily="18" charset="-34"/>
                <a:cs typeface="EucrosiaUPC" panose="02020603050405020304" pitchFamily="18" charset="-34"/>
              </a:rPr>
              <a:t>นศ</a:t>
            </a:r>
            <a:r>
              <a:rPr lang="th-TH" sz="2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. </a:t>
            </a:r>
          </a:p>
          <a:p>
            <a:pPr algn="ctr"/>
            <a:r>
              <a:rPr lang="th-TH" sz="2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เกรดเฉลี่ยไม่ต่ำกว่า 3.00 </a:t>
            </a:r>
          </a:p>
          <a:p>
            <a:pPr algn="ctr"/>
            <a:r>
              <a:rPr lang="th-TH" sz="2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เข้าร่วมโครงการ</a:t>
            </a:r>
            <a:endParaRPr lang="en-US" sz="22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28744" y="4159080"/>
            <a:ext cx="215171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ศึกษาหลักสูตรวิชาชีพครู</a:t>
            </a:r>
          </a:p>
          <a:p>
            <a:pPr algn="ctr"/>
            <a:r>
              <a:rPr lang="th-TH" sz="2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ระดับปริญญาตรี </a:t>
            </a:r>
          </a:p>
          <a:p>
            <a:pPr algn="ctr"/>
            <a:r>
              <a:rPr lang="th-TH" sz="2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และ</a:t>
            </a:r>
            <a:r>
              <a:rPr lang="th-TH" sz="2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2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ป.บัณฑิต</a:t>
            </a:r>
            <a:endParaRPr lang="en-US" sz="22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05414" y="4109541"/>
            <a:ext cx="17909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บรรจุทดแทน</a:t>
            </a:r>
          </a:p>
          <a:p>
            <a:pPr algn="ctr"/>
            <a:r>
              <a:rPr lang="th-TH" sz="24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อัตราเกษียณ</a:t>
            </a:r>
          </a:p>
          <a:p>
            <a:pPr algn="ctr"/>
            <a:r>
              <a:rPr lang="th-TH" sz="24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ตามภูมิลำเนา</a:t>
            </a:r>
            <a:endParaRPr lang="en-US" sz="24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0067925" y="3889950"/>
            <a:ext cx="1844612" cy="16859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074074" y="4117779"/>
            <a:ext cx="19210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สถาบันฝ่ายผลิต</a:t>
            </a:r>
          </a:p>
          <a:p>
            <a:pPr algn="ctr"/>
            <a:r>
              <a:rPr lang="th-TH" sz="24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ไปเยี่ยมเยือน ชี้แนะ</a:t>
            </a:r>
          </a:p>
          <a:p>
            <a:pPr algn="ctr"/>
            <a:r>
              <a:rPr lang="th-TH" sz="24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ช่วงแรกการบรรจุ</a:t>
            </a:r>
            <a:endParaRPr lang="en-US" sz="24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4011923" y="4552950"/>
            <a:ext cx="569602" cy="323850"/>
          </a:xfrm>
          <a:prstGeom prst="rightArrow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25" name="Right Arrow 24"/>
          <p:cNvSpPr/>
          <p:nvPr/>
        </p:nvSpPr>
        <p:spPr>
          <a:xfrm>
            <a:off x="6793223" y="4552950"/>
            <a:ext cx="569602" cy="323850"/>
          </a:xfrm>
          <a:prstGeom prst="rightArrow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9374498" y="4562475"/>
            <a:ext cx="569602" cy="323850"/>
          </a:xfrm>
          <a:prstGeom prst="rightArrow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7435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4391025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3</a:t>
            </a:r>
            <a:endParaRPr lang="en-US" sz="3200" b="1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38250" y="190500"/>
            <a:ext cx="9220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FF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EucrosiaUPC" panose="02020603050405020304" pitchFamily="18" charset="-34"/>
                <a:cs typeface="EucrosiaUPC" panose="02020603050405020304" pitchFamily="18" charset="-34"/>
              </a:rPr>
              <a:t>หลักการ</a:t>
            </a:r>
            <a:endParaRPr lang="en-US" sz="48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6600FF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66925" y="1209675"/>
            <a:ext cx="984885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1. ระบบการผลิต</a:t>
            </a:r>
          </a:p>
          <a:p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ผลิต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ครูระบบจำกัดรับ ด้วยการให้ทุนการศึกษาและ/หรือประกันการมีงานทำ</a:t>
            </a:r>
          </a:p>
          <a:p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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คัดเลือกผู้เรียนในพื้นที่ด้วยระบบกลางที่คัดเลือกพร้อมกันทั้งประเทศ</a:t>
            </a:r>
          </a:p>
          <a:p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ระหว่างศึกษามีการพัฒนาศักยภาพและทักษะความเป็นครู</a:t>
            </a:r>
          </a:p>
          <a:p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  เมื่อสำเร็จการศึกษาบรรจุเป็นข้าราชการครู ตำแหน่งครูผู้ช่วย ในผู้ลำเนา</a:t>
            </a:r>
          </a:p>
          <a:p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     ของผู้เรียน </a:t>
            </a:r>
          </a:p>
          <a:p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</a:t>
            </a:r>
            <a:endParaRPr lang="th-TH" sz="3200" b="1" dirty="0" smtClean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90850" y="5324475"/>
            <a:ext cx="76009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solidFill>
                  <a:srgbClr val="00660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ดึงดูดคนดีคนเก่ง เข้ามาศึกษาวิชาชีพครู</a:t>
            </a:r>
          </a:p>
          <a:p>
            <a:pPr algn="ctr"/>
            <a:r>
              <a:rPr lang="th-TH" sz="2800" b="1" dirty="0" smtClean="0">
                <a:solidFill>
                  <a:srgbClr val="00660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ด้วยหลักสูตรและกระบวนการที่เน้นการปฏิบัติการฝึกอบรมที่เข้มข้น</a:t>
            </a:r>
          </a:p>
        </p:txBody>
      </p:sp>
      <p:sp>
        <p:nvSpPr>
          <p:cNvPr id="3" name="Left-Right Arrow 2"/>
          <p:cNvSpPr/>
          <p:nvPr/>
        </p:nvSpPr>
        <p:spPr>
          <a:xfrm rot="5400000">
            <a:off x="6019800" y="4467225"/>
            <a:ext cx="1047750" cy="71276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2208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447340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4</a:t>
            </a:r>
            <a:endParaRPr lang="en-US" sz="2400" b="1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38250" y="190500"/>
            <a:ext cx="9220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FF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EucrosiaUPC" panose="02020603050405020304" pitchFamily="18" charset="-34"/>
                <a:cs typeface="EucrosiaUPC" panose="02020603050405020304" pitchFamily="18" charset="-34"/>
              </a:rPr>
              <a:t>หลักการ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6600FF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66925" y="1489766"/>
            <a:ext cx="984885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2. สาขาวิชาและพื้นที่เป็นไปตามความต้องการของหน่วยผู้ใช้ครู ได้แก่ </a:t>
            </a:r>
          </a:p>
          <a:p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</a:t>
            </a: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</a:t>
            </a:r>
            <a:r>
              <a:rPr lang="th-TH" sz="3600" b="1" dirty="0" err="1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สพฐ</a:t>
            </a: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.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สอศ.</a:t>
            </a: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กทม.</a:t>
            </a: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</a:t>
            </a:r>
            <a:r>
              <a:rPr lang="th-TH" sz="3600" b="1" dirty="0" err="1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กศน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3. คัดเลือกสถาบันอุดมศึกษาที่มีความเชี่ยวชาญและมีศักยภาพเป็น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   สถาบันผลิตครู โดยคำนึงถึงพื้นที่เป็นหลัก </a:t>
            </a:r>
            <a:r>
              <a:rPr lang="en-US" sz="40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(Area Based) </a:t>
            </a:r>
            <a:endParaRPr lang="th-TH" sz="4000" b="1" dirty="0" smtClean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>
              <a:spcBef>
                <a:spcPts val="600"/>
              </a:spcBef>
            </a:pP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4. มีการพัฒนาศักยภาพและทักษะและความเป็นครูในระหว่างเรียน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วิชาชีพครูในสถาบันอุดมศึกษาที่ได้รับการคัดเลือกร่วมกับ</a:t>
            </a:r>
          </a:p>
          <a:p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สถานศึกษาที่ไปปฏิบัติการสอน</a:t>
            </a:r>
          </a:p>
          <a:p>
            <a:endParaRPr lang="en-US" sz="36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7578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238250" y="190500"/>
            <a:ext cx="9220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FF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EucrosiaUPC" panose="02020603050405020304" pitchFamily="18" charset="-34"/>
                <a:cs typeface="EucrosiaUPC" panose="02020603050405020304" pitchFamily="18" charset="-34"/>
              </a:rPr>
              <a:t>หลักการ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6600FF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66925" y="1341482"/>
            <a:ext cx="984885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5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. สถาบันอุดมศึกษาที่ได้รับการคัดเลือกให้เป็นสถาบันฝ่ายผลิต จะต้อง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เยี่ยมเยือน ชี้แนะ จัดกิจกรรมต่างๆ ให้กับผู้เข้าร่วมโครงการฯ ที่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สำเร็จการศึกษาแล้วบรรจุเป็นข้าราชการครู ให้สามารถปรับตัวกับ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สภาพแวดล้อมของสถานศึกษาที่ไปบรรจุ เพื่อให้ประสบความสำเร็จ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ในการเป็นครูในถิ่นฐานของตนเอง ในช่วงแรกของการบรรจุเป็น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ข้าราชการครู (</a:t>
            </a:r>
            <a:r>
              <a:rPr lang="en-US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Beginning Teacher)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โดยร่วมมือในลักษณะเครือข่าย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กับสถานศึกษาที่บรรจุ อย่างน้อย 2 ปี</a:t>
            </a:r>
            <a:endParaRPr lang="th-TH" sz="3600" b="1" dirty="0" smtClean="0">
              <a:latin typeface="EucrosiaUPC" panose="02020603050405020304" pitchFamily="18" charset="-34"/>
              <a:cs typeface="EucrosiaUPC" panose="02020603050405020304" pitchFamily="18" charset="-34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4610" y="4461048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5</a:t>
            </a:r>
            <a:endParaRPr lang="en-US" sz="2400" b="1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48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238250" y="190500"/>
            <a:ext cx="9220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FF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EucrosiaUPC" panose="02020603050405020304" pitchFamily="18" charset="-34"/>
                <a:cs typeface="EucrosiaUPC" panose="02020603050405020304" pitchFamily="18" charset="-34"/>
              </a:rPr>
              <a:t>หลักการ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6600FF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02166" y="1308530"/>
            <a:ext cx="9848850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6.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การให้ทุนการศึกษาและ/หรือการประกันมีงานทำ</a:t>
            </a:r>
          </a:p>
          <a:p>
            <a:pPr>
              <a:spcBef>
                <a:spcPts val="600"/>
              </a:spcBef>
            </a:pP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ผู้ที่ได้รับการคัดเลือกเข้าร่วมโครงการทุกคนได้รับการประกัน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       การมีงานทำ และสามารถกู้เงิน </a:t>
            </a:r>
            <a:r>
              <a:rPr lang="th-TH" sz="3600" b="1" dirty="0" err="1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กย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ศ.เป็นลำดับต้น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  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ในพื้นที่ที่มีความขาดแคลนครูมาก พื้นที่ชายขอบจังหวัด พื้นที่ใน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       เขตพิเศษเฉพาะกิจ 3 จังหวัดชายแดนภาคใต้ เป็นพื้นที่พิเศษ 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       </a:t>
            </a:r>
            <a:r>
              <a:rPr lang="th-TH" sz="3600" b="1" u="dbl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มีการสนับสนุนทุนการศึกษา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ให้กับผู้ที่มีภูมิลำเนาตรงกับพื้นที่พิเศษ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       และผ่านการคัดเลือกเข้าร่วมโครงการ ในอัตราร้อยละ 5 ของอัตรา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 </a:t>
            </a: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     ของการคัดเลือกผู้สำเร็จชั้น ม.6/</a:t>
            </a:r>
            <a:r>
              <a:rPr lang="th-TH" sz="3600" b="1" dirty="0" err="1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ปวช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  <a:sym typeface="Wingdings" panose="05000000000000000000" pitchFamily="2" charset="2"/>
              </a:rPr>
              <a:t>. ตั้งแต่รุ่นปีการศึกษา 2559</a:t>
            </a:r>
            <a:endParaRPr lang="th-TH" sz="3600" b="1" dirty="0">
              <a:latin typeface="EucrosiaUPC" panose="02020603050405020304" pitchFamily="18" charset="-34"/>
              <a:cs typeface="EucrosiaUPC" panose="02020603050405020304" pitchFamily="18" charset="-34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4610" y="4461048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6</a:t>
            </a:r>
            <a:endParaRPr lang="en-US" sz="2400" b="1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50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238250" y="108120"/>
            <a:ext cx="92201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FF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EucrosiaUPC" panose="02020603050405020304" pitchFamily="18" charset="-34"/>
                <a:cs typeface="EucrosiaUPC" panose="02020603050405020304" pitchFamily="18" charset="-34"/>
              </a:rPr>
              <a:t>หลักการ</a:t>
            </a:r>
            <a:endParaRPr lang="en-US" sz="4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6600FF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02165" y="1003727"/>
            <a:ext cx="10141553" cy="57400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 startAt="7"/>
            </a:pP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การผูกพัน </a:t>
            </a:r>
          </a:p>
          <a:p>
            <a:pPr>
              <a:spcBef>
                <a:spcPts val="600"/>
              </a:spcBef>
            </a:pPr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- เมื่อสำเร็จการศึกษาแล้ว บรรจุในภูมิลำเนาเดิม เน้นเขตพื้นที่การศึกษา</a:t>
            </a:r>
          </a:p>
          <a:p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    ที่ผู้เข้าร่วมโครงการมีภูมิลำเนาเป็นลำดับแรก หากในเขต</a:t>
            </a:r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พื้นที่การศึกษา</a:t>
            </a:r>
            <a:endParaRPr lang="th-TH" sz="3200" b="1" dirty="0" smtClean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    ไม่มีคนสมัคร จะพิจารณาผู้สมัครในจังหวัดเดียวกันเป็นลำดับถัดไป</a:t>
            </a:r>
          </a:p>
          <a:p>
            <a:pPr>
              <a:spcBef>
                <a:spcPts val="600"/>
              </a:spcBef>
            </a:pPr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- กรณีรับทุน ป.ตรี (พื้นที่พิเศษ) ต้องบรรจุครูอย่างน้อย </a:t>
            </a:r>
            <a:r>
              <a:rPr lang="th-TH" sz="3200" b="1" dirty="0" smtClean="0">
                <a:solidFill>
                  <a:srgbClr val="FF0000"/>
                </a:solidFill>
                <a:latin typeface="EucrosiaUPC" panose="02020603050405020304" pitchFamily="18" charset="-34"/>
                <a:cs typeface="EucrosiaUPC" panose="02020603050405020304" pitchFamily="18" charset="-34"/>
              </a:rPr>
              <a:t>5/10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ปี </a:t>
            </a:r>
          </a:p>
          <a:p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   หากขอลาออกจากโครงการ หรือไม่บรรจุเข้ารับราชการ ต้องชดใช้ทุน</a:t>
            </a:r>
          </a:p>
          <a:p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   ทั้งหมดพร้อมเบี้ยปรับอีก 1 เท่า</a:t>
            </a:r>
          </a:p>
          <a:p>
            <a:pPr>
              <a:spcBef>
                <a:spcPts val="600"/>
              </a:spcBef>
            </a:pPr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- กรณี ป.ตรี รูปแบบการประกันการมีงานทำ </a:t>
            </a:r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ต้องบรรจุครูใน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พื้นที่</a:t>
            </a:r>
          </a:p>
          <a:p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   อย่าง</a:t>
            </a:r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น้อย 5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ปี หากขอ</a:t>
            </a:r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ลาออก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จากโครงการ </a:t>
            </a:r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หรือไม่บรรจุเข้า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รับ</a:t>
            </a:r>
          </a:p>
          <a:p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   ราชการ </a:t>
            </a:r>
            <a:r>
              <a:rPr lang="th-TH" sz="32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ต้อง</a:t>
            </a:r>
            <a:r>
              <a:rPr lang="th-TH" sz="32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ชดใช้เงิน 200,000 บาท</a:t>
            </a:r>
            <a:endParaRPr lang="th-TH" sz="3200" b="1" dirty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endParaRPr lang="th-TH" sz="3200" b="1" dirty="0" smtClean="0"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4610" y="4461048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entury" panose="020406040505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70622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238250" y="190500"/>
            <a:ext cx="9220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FF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EucrosiaUPC" panose="02020603050405020304" pitchFamily="18" charset="-34"/>
                <a:cs typeface="EucrosiaUPC" panose="02020603050405020304" pitchFamily="18" charset="-34"/>
              </a:rPr>
              <a:t>หลักการ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6600FF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02165" y="1308530"/>
            <a:ext cx="10141553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8.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เมื่อบรรจุเข้ารับราชการครูเป็นระยะเวลา 3 ปี แข่งขันเข้ารับทุนการศึกษา</a:t>
            </a:r>
          </a:p>
          <a:p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ต่อ ป.โท ทางการสอน จำนวน 100 ทุน/รุ่น</a:t>
            </a:r>
          </a:p>
          <a:p>
            <a:pPr>
              <a:spcBef>
                <a:spcPts val="600"/>
              </a:spcBef>
            </a:pP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- ทุนศึกษาต่อในประเทศ 50 ทุน/รุ่น เมื่อสำเร็จการศึกษาต้องชดใช้ทุน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ในสถานศึกษาเป็นระยะเวลา 1 เท่าของเวลาที่ศึกษา</a:t>
            </a:r>
          </a:p>
          <a:p>
            <a:pPr>
              <a:spcBef>
                <a:spcPts val="600"/>
              </a:spcBef>
            </a:pP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- ทุนศึกษาต่อต่างประเทศ 50 ทุน/รุ่น เมื่อสำเร็จการศึกษาต้อง</a:t>
            </a:r>
          </a:p>
          <a:p>
            <a:pPr>
              <a:spcBef>
                <a:spcPts val="600"/>
              </a:spcBef>
            </a:pP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  ชดใช้ทุนในสถานศึกษาเป็นระยะเวลา 2 เท่าของเวลาที่ศึกษา</a:t>
            </a:r>
          </a:p>
          <a:p>
            <a:pPr>
              <a:spcBef>
                <a:spcPts val="600"/>
              </a:spcBef>
            </a:pPr>
            <a:endParaRPr lang="th-TH" sz="3600" b="1" dirty="0" smtClean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>
              <a:spcBef>
                <a:spcPts val="600"/>
              </a:spcBef>
            </a:pP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</a:t>
            </a:r>
            <a:endParaRPr lang="th-TH" sz="3600" b="1" dirty="0">
              <a:latin typeface="EucrosiaUPC" panose="02020603050405020304" pitchFamily="18" charset="-34"/>
              <a:cs typeface="EucrosiaUPC" panose="02020603050405020304" pitchFamily="18" charset="-34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4610" y="4461048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8</a:t>
            </a:r>
            <a:endParaRPr lang="en-US" sz="2400" b="1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195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1238250" y="190500"/>
            <a:ext cx="9220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54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6600FF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EucrosiaUPC" panose="02020603050405020304" pitchFamily="18" charset="-34"/>
                <a:cs typeface="EucrosiaUPC" panose="02020603050405020304" pitchFamily="18" charset="-34"/>
              </a:rPr>
              <a:t>หลักการ</a:t>
            </a:r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6600FF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EucrosiaUPC" panose="02020603050405020304" pitchFamily="18" charset="-34"/>
              <a:cs typeface="EucrosiaUPC" panose="02020603050405020304" pitchFamily="18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24589" y="1572141"/>
            <a:ext cx="9490762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9</a:t>
            </a:r>
            <a:r>
              <a:rPr lang="en-US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.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หากสาขาวิชาใด/วิชาเอกใดไม่มีการจัดการเรียนการสอนระดับ</a:t>
            </a:r>
          </a:p>
          <a:p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ป.ตรีหลักสูตร 5 ปี ให้ใช้หลักสูตร ป.บัณฑิตวิชาชีพครู โดยมี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การสนับสนุนเช่นเดียวกับหลักสูตร ป.ตรี 5 ปี</a:t>
            </a:r>
          </a:p>
          <a:p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10. ให้ผู้สำเร็จการศึกษาสาขาวิชาทางด้านวิทยาศาสตร์  คณิตศาสตร์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ภาษาต่างประเทศ สามารถเข้ามาเป็นครู โดยเรียนหลักสูตร </a:t>
            </a:r>
          </a:p>
          <a:p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 </a:t>
            </a: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ป.</a:t>
            </a:r>
            <a:r>
              <a:rPr lang="th-TH" sz="3600" b="1" dirty="0">
                <a:latin typeface="EucrosiaUPC" panose="02020603050405020304" pitchFamily="18" charset="-34"/>
                <a:cs typeface="EucrosiaUPC" panose="02020603050405020304" pitchFamily="18" charset="-34"/>
              </a:rPr>
              <a:t>บัณฑิตวิชาชีพครู </a:t>
            </a:r>
            <a:endParaRPr lang="th-TH" sz="3600" b="1" dirty="0" smtClean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endParaRPr lang="th-TH" sz="3600" b="1" dirty="0" smtClean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>
              <a:spcBef>
                <a:spcPts val="600"/>
              </a:spcBef>
            </a:pPr>
            <a:endParaRPr lang="th-TH" sz="3600" b="1" dirty="0" smtClean="0">
              <a:latin typeface="EucrosiaUPC" panose="02020603050405020304" pitchFamily="18" charset="-34"/>
              <a:cs typeface="EucrosiaUPC" panose="02020603050405020304" pitchFamily="18" charset="-34"/>
            </a:endParaRPr>
          </a:p>
          <a:p>
            <a:pPr>
              <a:spcBef>
                <a:spcPts val="600"/>
              </a:spcBef>
            </a:pPr>
            <a:r>
              <a:rPr lang="th-TH" sz="3600" b="1" dirty="0" smtClean="0">
                <a:latin typeface="EucrosiaUPC" panose="02020603050405020304" pitchFamily="18" charset="-34"/>
                <a:cs typeface="EucrosiaUPC" panose="02020603050405020304" pitchFamily="18" charset="-34"/>
              </a:rPr>
              <a:t>     </a:t>
            </a:r>
            <a:endParaRPr lang="th-TH" sz="3600" b="1" dirty="0">
              <a:latin typeface="EucrosiaUPC" panose="02020603050405020304" pitchFamily="18" charset="-34"/>
              <a:cs typeface="EucrosiaUPC" panose="02020603050405020304" pitchFamily="18" charset="-34"/>
              <a:sym typeface="Wingdings" panose="05000000000000000000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4610" y="4461048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entury" panose="02040604050505020304" pitchFamily="18" charset="0"/>
              </a:rPr>
              <a:t>9</a:t>
            </a:r>
            <a:endParaRPr lang="en-US" sz="2400" b="1" dirty="0">
              <a:solidFill>
                <a:schemeClr val="bg1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47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217</TotalTime>
  <Words>1673</Words>
  <Application>Microsoft Office PowerPoint</Application>
  <PresentationFormat>กำหนดเอง</PresentationFormat>
  <Paragraphs>456</Paragraphs>
  <Slides>18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18</vt:i4>
      </vt:variant>
    </vt:vector>
  </HeadingPairs>
  <TitlesOfParts>
    <vt:vector size="19" baseType="lpstr">
      <vt:lpstr>Wisp</vt:lpstr>
      <vt:lpstr>โครงการผลิตครูเพื่อพัฒนาท้องถิ่น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โครงการผลิตครูเพื่อพัฒนาท้องถิ่น</dc:title>
  <dc:creator>Windows</dc:creator>
  <cp:lastModifiedBy>ideapad</cp:lastModifiedBy>
  <cp:revision>31</cp:revision>
  <dcterms:created xsi:type="dcterms:W3CDTF">2016-04-05T23:10:05Z</dcterms:created>
  <dcterms:modified xsi:type="dcterms:W3CDTF">2016-04-07T01:27:18Z</dcterms:modified>
</cp:coreProperties>
</file>